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397" r:id="rId3"/>
    <p:sldId id="356" r:id="rId4"/>
    <p:sldId id="424" r:id="rId5"/>
    <p:sldId id="423" r:id="rId6"/>
    <p:sldId id="354" r:id="rId7"/>
    <p:sldId id="362" r:id="rId8"/>
    <p:sldId id="422" r:id="rId9"/>
    <p:sldId id="420" r:id="rId10"/>
    <p:sldId id="425" r:id="rId11"/>
    <p:sldId id="419" r:id="rId12"/>
    <p:sldId id="418" r:id="rId13"/>
    <p:sldId id="421" r:id="rId14"/>
    <p:sldId id="415" r:id="rId15"/>
    <p:sldId id="306" r:id="rId16"/>
    <p:sldId id="307" r:id="rId17"/>
    <p:sldId id="416" r:id="rId18"/>
    <p:sldId id="417" r:id="rId19"/>
    <p:sldId id="347" r:id="rId20"/>
    <p:sldId id="348" r:id="rId21"/>
    <p:sldId id="342" r:id="rId22"/>
    <p:sldId id="343" r:id="rId23"/>
    <p:sldId id="344" r:id="rId24"/>
    <p:sldId id="345" r:id="rId25"/>
    <p:sldId id="346" r:id="rId26"/>
    <p:sldId id="351" r:id="rId27"/>
    <p:sldId id="349" r:id="rId28"/>
    <p:sldId id="357" r:id="rId29"/>
    <p:sldId id="363" r:id="rId30"/>
    <p:sldId id="364" r:id="rId31"/>
    <p:sldId id="308" r:id="rId32"/>
    <p:sldId id="312" r:id="rId33"/>
    <p:sldId id="320" r:id="rId34"/>
    <p:sldId id="332" r:id="rId35"/>
    <p:sldId id="414" r:id="rId36"/>
    <p:sldId id="358" r:id="rId37"/>
    <p:sldId id="359" r:id="rId38"/>
    <p:sldId id="361" r:id="rId39"/>
    <p:sldId id="360" r:id="rId40"/>
    <p:sldId id="35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30" autoAdjust="0"/>
    <p:restoredTop sz="86450"/>
  </p:normalViewPr>
  <p:slideViewPr>
    <p:cSldViewPr snapToGrid="0">
      <p:cViewPr varScale="1">
        <p:scale>
          <a:sx n="93" d="100"/>
          <a:sy n="93" d="100"/>
        </p:scale>
        <p:origin x="1112"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3/12/22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401965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5</a:t>
            </a:fld>
            <a:endParaRPr lang="en-US"/>
          </a:p>
        </p:txBody>
      </p:sp>
    </p:spTree>
    <p:extLst>
      <p:ext uri="{BB962C8B-B14F-4D97-AF65-F5344CB8AC3E}">
        <p14:creationId xmlns:p14="http://schemas.microsoft.com/office/powerpoint/2010/main" val="405576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gears now</a:t>
            </a:r>
            <a:r>
              <a:rPr lang="en-US" baseline="0" dirty="0"/>
              <a:t> to generative models</a:t>
            </a:r>
            <a:endParaRPr lang="en-US" dirty="0"/>
          </a:p>
          <a:p>
            <a:endParaRPr lang="en-US" dirty="0"/>
          </a:p>
          <a:p>
            <a:r>
              <a:rPr lang="en-US" dirty="0"/>
              <a:t>Ask them for any ideas?</a:t>
            </a:r>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204447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continuous version, you can take</a:t>
            </a:r>
            <a:r>
              <a:rPr lang="en-US" baseline="0" dirty="0"/>
              <a:t> an integral instead</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18</a:t>
            </a:fld>
            <a:endParaRPr lang="en-US"/>
          </a:p>
        </p:txBody>
      </p:sp>
    </p:spTree>
    <p:extLst>
      <p:ext uri="{BB962C8B-B14F-4D97-AF65-F5344CB8AC3E}">
        <p14:creationId xmlns:p14="http://schemas.microsoft.com/office/powerpoint/2010/main" val="58273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19</a:t>
            </a:fld>
            <a:endParaRPr lang="en-US"/>
          </a:p>
        </p:txBody>
      </p:sp>
    </p:spTree>
    <p:extLst>
      <p:ext uri="{BB962C8B-B14F-4D97-AF65-F5344CB8AC3E}">
        <p14:creationId xmlns:p14="http://schemas.microsoft.com/office/powerpoint/2010/main" val="243118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case, the latent variable had two nodes and so these are samples that spanned that 2d space. These are all generated images. For the faces, horizontal corresponds to rotation of the face while vertical corresponds to emotional expression.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20</a:t>
            </a:fld>
            <a:endParaRPr lang="en-US"/>
          </a:p>
        </p:txBody>
      </p:sp>
    </p:spTree>
    <p:extLst>
      <p:ext uri="{BB962C8B-B14F-4D97-AF65-F5344CB8AC3E}">
        <p14:creationId xmlns:p14="http://schemas.microsoft.com/office/powerpoint/2010/main" val="1466082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3/12/22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t>3/12/22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t>3/12/22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3/12/22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3/12/22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3/12/22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3/12/22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3/12/22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jaan.io/what-is-variational-autoencoder-vae-tutorial/" TargetMode="External"/><Relationship Id="rId2" Type="http://schemas.openxmlformats.org/officeDocument/2006/relationships/hyperlink" Target="https://towardsdatascience.com/intuitively-understanding-variational-autoencoders-1bfe67eb5daf"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VAEs and data generation</a:t>
            </a:r>
          </a:p>
        </p:txBody>
      </p:sp>
      <p:sp>
        <p:nvSpPr>
          <p:cNvPr id="3" name="Subtitle 2"/>
          <p:cNvSpPr>
            <a:spLocks noGrp="1"/>
          </p:cNvSpPr>
          <p:nvPr>
            <p:ph type="subTitle" idx="1"/>
          </p:nvPr>
        </p:nvSpPr>
        <p:spPr>
          <a:xfrm>
            <a:off x="1118706" y="4046234"/>
            <a:ext cx="6858000" cy="1327039"/>
          </a:xfrm>
        </p:spPr>
        <p:txBody>
          <a:bodyPr>
            <a:normAutofit lnSpcReduction="10000"/>
          </a:bodyPr>
          <a:lstStyle/>
          <a:p>
            <a:endParaRPr lang="en-US" dirty="0"/>
          </a:p>
          <a:p>
            <a:r>
              <a:rPr lang="en-US" dirty="0"/>
              <a:t>CPSC/AMTH 452/552</a:t>
            </a:r>
          </a:p>
          <a:p>
            <a:r>
              <a:rPr lang="en-US" dirty="0"/>
              <a:t>CBB 663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2210" y="3819645"/>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4">
            <a:extLst>
              <a:ext uri="{28A0092B-C50C-407E-A947-70E740481C1C}">
                <a14:useLocalDpi xmlns:a14="http://schemas.microsoft.com/office/drawing/2010/main" val="0"/>
              </a:ext>
            </a:extLst>
          </a:blip>
          <a:srcRect t="36385" r="58740" b="37504"/>
          <a:stretch/>
        </p:blipFill>
        <p:spPr bwMode="auto">
          <a:xfrm>
            <a:off x="373888"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4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276726" y="1720515"/>
            <a:ext cx="8752974" cy="4456447"/>
          </a:xfrm>
        </p:spPr>
        <p:txBody>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514350" y="1237914"/>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601143" y="4327829"/>
                <a:ext cx="5325945"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b="0"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e>
                        </m:d>
                      </m:num>
                      <m:den>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𝑞</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𝑥</m:t>
                            </m:r>
                          </m:e>
                        </m:d>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𝑞</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𝑥</m:t>
                                </m:r>
                              </m:e>
                            </m:d>
                          </m:e>
                        </m:func>
                      </m:num>
                      <m:den>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e>
                        </m:func>
                      </m:num>
                      <m:den>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oMath>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601143" y="4327829"/>
                <a:ext cx="5325945" cy="766300"/>
              </a:xfrm>
              <a:prstGeom prst="rect">
                <a:avLst/>
              </a:prstGeom>
              <a:blipFill>
                <a:blip r:embed="rId3"/>
                <a:stretch>
                  <a:fillRect l="-26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3361155" y="5744524"/>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1846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b="0"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en>
                    </m:f>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1846657" y="5774736"/>
                <a:ext cx="4698330" cy="581634"/>
              </a:xfrm>
              <a:prstGeom prst="rect">
                <a:avLst/>
              </a:prstGeom>
              <a:blipFill>
                <a:blip r:embed="rId5"/>
                <a:stretch>
                  <a:fillRect l="-1078" b="-2128"/>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629470" y="34290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680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1324841" y="914849"/>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680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5257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1324841" y="6074113"/>
            <a:ext cx="2081019"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5910239" y="6009001"/>
            <a:ext cx="2047355"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3C861A-5BDC-854F-8006-0F0BF09896CC}"/>
              </a:ext>
            </a:extLst>
          </p:cNvPr>
          <p:cNvSpPr>
            <a:spLocks noGrp="1"/>
          </p:cNvSpPr>
          <p:nvPr>
            <p:ph type="title"/>
          </p:nvPr>
        </p:nvSpPr>
        <p:spPr>
          <a:xfrm>
            <a:off x="98323" y="3029504"/>
            <a:ext cx="8391644" cy="798991"/>
          </a:xfrm>
        </p:spPr>
        <p:txBody>
          <a:bodyPr/>
          <a:lstStyle/>
          <a:p>
            <a:r>
              <a:rPr lang="en-US" dirty="0"/>
              <a:t>Data Generation with Autoencoders</a:t>
            </a:r>
          </a:p>
        </p:txBody>
      </p:sp>
    </p:spTree>
    <p:extLst>
      <p:ext uri="{BB962C8B-B14F-4D97-AF65-F5344CB8AC3E}">
        <p14:creationId xmlns:p14="http://schemas.microsoft.com/office/powerpoint/2010/main" val="327833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kvfrans.com/content/images/2016/08/autoe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 y="1260204"/>
            <a:ext cx="9135078" cy="30450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a:t>Learning latent variables that allow for sampling</a:t>
            </a:r>
          </a:p>
          <a:p>
            <a:endParaRPr lang="en-US" dirty="0"/>
          </a:p>
          <a:p>
            <a:endParaRPr lang="en-US" dirty="0"/>
          </a:p>
          <a:p>
            <a:endParaRPr lang="en-US" dirty="0"/>
          </a:p>
          <a:p>
            <a:endParaRPr lang="en-US" dirty="0"/>
          </a:p>
          <a:p>
            <a:endParaRPr lang="en-US" dirty="0"/>
          </a:p>
          <a:p>
            <a:endParaRPr lang="en-US" dirty="0"/>
          </a:p>
          <a:p>
            <a:r>
              <a:rPr lang="en-US" dirty="0"/>
              <a:t>We want to generate new examples just by sampling in the latent space</a:t>
            </a:r>
          </a:p>
          <a:p>
            <a:endParaRPr lang="en-US" dirty="0"/>
          </a:p>
        </p:txBody>
      </p:sp>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p>
        </p:txBody>
      </p:sp>
    </p:spTree>
    <p:extLst>
      <p:ext uri="{BB962C8B-B14F-4D97-AF65-F5344CB8AC3E}">
        <p14:creationId xmlns:p14="http://schemas.microsoft.com/office/powerpoint/2010/main" val="18582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044875"/>
            <a:ext cx="8821356" cy="2132088"/>
          </a:xfrm>
        </p:spPr>
        <p:txBody>
          <a:bodyPr/>
          <a:lstStyle/>
          <a:p>
            <a:r>
              <a:rPr lang="en-US" dirty="0"/>
              <a:t>Optimized with Reconstruction Loss</a:t>
            </a:r>
          </a:p>
          <a:p>
            <a:r>
              <a:rPr lang="en-US" dirty="0"/>
              <a:t>Not explicitly penalized for Generative Purposes</a:t>
            </a:r>
          </a:p>
        </p:txBody>
      </p:sp>
      <p:sp>
        <p:nvSpPr>
          <p:cNvPr id="3" name="Title 2"/>
          <p:cNvSpPr>
            <a:spLocks noGrp="1"/>
          </p:cNvSpPr>
          <p:nvPr>
            <p:ph type="title"/>
          </p:nvPr>
        </p:nvSpPr>
        <p:spPr/>
        <p:txBody>
          <a:bodyPr/>
          <a:lstStyle/>
          <a:p>
            <a:r>
              <a:rPr lang="en-US" dirty="0"/>
              <a:t>Why not regular autoencoders?</a:t>
            </a:r>
          </a:p>
        </p:txBody>
      </p:sp>
      <p:pic>
        <p:nvPicPr>
          <p:cNvPr id="4" name="Picture 3"/>
          <p:cNvPicPr>
            <a:picLocks noChangeAspect="1"/>
          </p:cNvPicPr>
          <p:nvPr/>
        </p:nvPicPr>
        <p:blipFill>
          <a:blip r:embed="rId2"/>
          <a:stretch>
            <a:fillRect/>
          </a:stretch>
        </p:blipFill>
        <p:spPr>
          <a:xfrm>
            <a:off x="86062" y="1711142"/>
            <a:ext cx="8659905" cy="1861585"/>
          </a:xfrm>
          <a:prstGeom prst="rect">
            <a:avLst/>
          </a:prstGeom>
        </p:spPr>
      </p:pic>
    </p:spTree>
    <p:extLst>
      <p:ext uri="{BB962C8B-B14F-4D97-AF65-F5344CB8AC3E}">
        <p14:creationId xmlns:p14="http://schemas.microsoft.com/office/powerpoint/2010/main" val="852043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51822"/>
            <a:ext cx="8584602" cy="798991"/>
          </a:xfrm>
        </p:spPr>
        <p:txBody>
          <a:bodyPr>
            <a:normAutofit fontScale="90000"/>
          </a:bodyPr>
          <a:lstStyle/>
          <a:p>
            <a:r>
              <a:rPr lang="en-US" dirty="0"/>
              <a:t>Latent Space Not Optimal </a:t>
            </a:r>
            <a:r>
              <a:rPr lang="en-US"/>
              <a:t>for Generation</a:t>
            </a:r>
          </a:p>
        </p:txBody>
      </p:sp>
      <p:pic>
        <p:nvPicPr>
          <p:cNvPr id="4" name="Picture 3"/>
          <p:cNvPicPr>
            <a:picLocks noChangeAspect="1"/>
          </p:cNvPicPr>
          <p:nvPr/>
        </p:nvPicPr>
        <p:blipFill>
          <a:blip r:embed="rId2"/>
          <a:stretch>
            <a:fillRect/>
          </a:stretch>
        </p:blipFill>
        <p:spPr>
          <a:xfrm>
            <a:off x="656215" y="1327920"/>
            <a:ext cx="4036113" cy="4314466"/>
          </a:xfrm>
          <a:prstGeom prst="rect">
            <a:avLst/>
          </a:prstGeom>
        </p:spPr>
      </p:pic>
      <p:sp>
        <p:nvSpPr>
          <p:cNvPr id="5" name="TextBox 4"/>
          <p:cNvSpPr txBox="1"/>
          <p:nvPr/>
        </p:nvSpPr>
        <p:spPr>
          <a:xfrm>
            <a:off x="5292762" y="1816744"/>
            <a:ext cx="3636958" cy="1477328"/>
          </a:xfrm>
          <a:prstGeom prst="rect">
            <a:avLst/>
          </a:prstGeom>
          <a:noFill/>
        </p:spPr>
        <p:txBody>
          <a:bodyPr wrap="none" rtlCol="0">
            <a:spAutoFit/>
          </a:bodyPr>
          <a:lstStyle/>
          <a:p>
            <a:r>
              <a:rPr lang="en-US" dirty="0"/>
              <a:t>Formation of clusters helps decoding</a:t>
            </a:r>
          </a:p>
          <a:p>
            <a:endParaRPr lang="en-US" dirty="0"/>
          </a:p>
          <a:p>
            <a:r>
              <a:rPr lang="en-US" dirty="0"/>
              <a:t>Does not help generation</a:t>
            </a:r>
          </a:p>
          <a:p>
            <a:endParaRPr lang="en-US" dirty="0"/>
          </a:p>
          <a:p>
            <a:r>
              <a:rPr lang="en-US" dirty="0"/>
              <a:t>Latent space cannot be interpolated</a:t>
            </a:r>
          </a:p>
        </p:txBody>
      </p:sp>
    </p:spTree>
    <p:extLst>
      <p:ext uri="{BB962C8B-B14F-4D97-AF65-F5344CB8AC3E}">
        <p14:creationId xmlns:p14="http://schemas.microsoft.com/office/powerpoint/2010/main" val="164574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Force the latent vectors to have (roughly) a unit Gaussian distribution</a:t>
            </a:r>
          </a:p>
          <a:p>
            <a:r>
              <a:rPr lang="en-US" dirty="0"/>
              <a:t>Generate images by sampling a unit Gaussian and passing it into the decoder</a:t>
            </a:r>
          </a:p>
          <a:p>
            <a:endParaRPr lang="en-US" dirty="0"/>
          </a:p>
        </p:txBody>
      </p:sp>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p>
        </p:txBody>
      </p:sp>
      <p:pic>
        <p:nvPicPr>
          <p:cNvPr id="5" name="Picture 4"/>
          <p:cNvPicPr>
            <a:picLocks noChangeAspect="1"/>
          </p:cNvPicPr>
          <p:nvPr/>
        </p:nvPicPr>
        <p:blipFill>
          <a:blip r:embed="rId2"/>
          <a:stretch>
            <a:fillRect/>
          </a:stretch>
        </p:blipFill>
        <p:spPr>
          <a:xfrm>
            <a:off x="-114300" y="2921276"/>
            <a:ext cx="9144000" cy="3644348"/>
          </a:xfrm>
          <a:prstGeom prst="rect">
            <a:avLst/>
          </a:prstGeom>
        </p:spPr>
      </p:pic>
    </p:spTree>
    <p:extLst>
      <p:ext uri="{BB962C8B-B14F-4D97-AF65-F5344CB8AC3E}">
        <p14:creationId xmlns:p14="http://schemas.microsoft.com/office/powerpoint/2010/main" val="168505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Tradeoff between accuracy and the unit Gaussian approximation</a:t>
                </a:r>
              </a:p>
              <a:p>
                <a:r>
                  <a:rPr lang="en-US" dirty="0"/>
                  <a:t>Build this directly into the loss</a:t>
                </a:r>
              </a:p>
              <a:p>
                <a:pPr lvl="1"/>
                <a:r>
                  <a:rPr lang="en-US" dirty="0" err="1"/>
                  <a:t>Kullback-Leibler</a:t>
                </a:r>
                <a:r>
                  <a:rPr lang="en-US" dirty="0"/>
                  <a:t> (KL) divergence: a measure of difference between probability distributions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den>
                                </m:f>
                              </m:e>
                            </m:d>
                          </m:e>
                        </m:func>
                      </m:e>
                    </m:nary>
                  </m:oMath>
                </a14:m>
                <a:endParaRPr lang="en-US" dirty="0"/>
              </a:p>
              <a:p>
                <a:pPr lvl="1"/>
                <a:r>
                  <a:rPr lang="en-US" dirty="0"/>
                  <a:t>Include a regularization term that penalizes the KL divergence between a unit Gaussian and the latent vector distribution</a:t>
                </a:r>
              </a:p>
              <a:p>
                <a:pPr lvl="1"/>
                <a:r>
                  <a:rPr lang="en-US" dirty="0"/>
                  <a:t>How do we do this in practice?</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p>
        </p:txBody>
      </p:sp>
    </p:spTree>
    <p:extLst>
      <p:ext uri="{BB962C8B-B14F-4D97-AF65-F5344CB8AC3E}">
        <p14:creationId xmlns:p14="http://schemas.microsoft.com/office/powerpoint/2010/main" val="386345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p>
        </p:txBody>
      </p:sp>
      <p:pic>
        <p:nvPicPr>
          <p:cNvPr id="13314" name="Picture 2" descr="http://kvfrans.com/content/images/2016/08/mnist.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963" y="2324455"/>
            <a:ext cx="8821737" cy="2593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0607" y="5043948"/>
            <a:ext cx="1818968" cy="369332"/>
          </a:xfrm>
          <a:prstGeom prst="rect">
            <a:avLst/>
          </a:prstGeom>
          <a:noFill/>
        </p:spPr>
        <p:txBody>
          <a:bodyPr wrap="square" rtlCol="0">
            <a:spAutoFit/>
          </a:bodyPr>
          <a:lstStyle/>
          <a:p>
            <a:pPr algn="ctr"/>
            <a:r>
              <a:rPr lang="en-US" dirty="0"/>
              <a:t>1</a:t>
            </a:r>
            <a:r>
              <a:rPr lang="en-US" baseline="30000" dirty="0"/>
              <a:t>st</a:t>
            </a:r>
            <a:r>
              <a:rPr lang="en-US" dirty="0"/>
              <a:t> Epoch</a:t>
            </a:r>
          </a:p>
        </p:txBody>
      </p:sp>
      <p:sp>
        <p:nvSpPr>
          <p:cNvPr id="7" name="TextBox 6"/>
          <p:cNvSpPr txBox="1"/>
          <p:nvPr/>
        </p:nvSpPr>
        <p:spPr>
          <a:xfrm>
            <a:off x="3709347" y="5043948"/>
            <a:ext cx="1818968" cy="369332"/>
          </a:xfrm>
          <a:prstGeom prst="rect">
            <a:avLst/>
          </a:prstGeom>
          <a:noFill/>
        </p:spPr>
        <p:txBody>
          <a:bodyPr wrap="square" rtlCol="0">
            <a:spAutoFit/>
          </a:bodyPr>
          <a:lstStyle/>
          <a:p>
            <a:pPr algn="ctr"/>
            <a:r>
              <a:rPr lang="en-US" dirty="0"/>
              <a:t>9</a:t>
            </a:r>
            <a:r>
              <a:rPr lang="en-US" baseline="30000" dirty="0"/>
              <a:t>th</a:t>
            </a:r>
            <a:r>
              <a:rPr lang="en-US" dirty="0"/>
              <a:t>  Epoch</a:t>
            </a:r>
          </a:p>
        </p:txBody>
      </p:sp>
      <p:sp>
        <p:nvSpPr>
          <p:cNvPr id="8" name="TextBox 7"/>
          <p:cNvSpPr txBox="1"/>
          <p:nvPr/>
        </p:nvSpPr>
        <p:spPr>
          <a:xfrm>
            <a:off x="6868087" y="5071297"/>
            <a:ext cx="1818968" cy="369332"/>
          </a:xfrm>
          <a:prstGeom prst="rect">
            <a:avLst/>
          </a:prstGeom>
          <a:noFill/>
        </p:spPr>
        <p:txBody>
          <a:bodyPr wrap="square" rtlCol="0">
            <a:spAutoFit/>
          </a:bodyPr>
          <a:lstStyle/>
          <a:p>
            <a:pPr algn="ctr"/>
            <a:r>
              <a:rPr lang="en-US" dirty="0"/>
              <a:t>Original</a:t>
            </a:r>
          </a:p>
        </p:txBody>
      </p:sp>
    </p:spTree>
    <p:extLst>
      <p:ext uri="{BB962C8B-B14F-4D97-AF65-F5344CB8AC3E}">
        <p14:creationId xmlns:p14="http://schemas.microsoft.com/office/powerpoint/2010/main" val="215705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8065-923F-A441-803C-325F5B8DB679}"/>
              </a:ext>
            </a:extLst>
          </p:cNvPr>
          <p:cNvSpPr>
            <a:spLocks noGrp="1"/>
          </p:cNvSpPr>
          <p:nvPr>
            <p:ph idx="1"/>
          </p:nvPr>
        </p:nvSpPr>
        <p:spPr/>
        <p:txBody>
          <a:bodyPr/>
          <a:lstStyle/>
          <a:p>
            <a:r>
              <a:rPr lang="en-US" dirty="0"/>
              <a:t>Autoencoders can be thought of as latent variable models if the encoder is stochastic </a:t>
            </a:r>
          </a:p>
          <a:p>
            <a:endParaRPr lang="en-US" dirty="0"/>
          </a:p>
          <a:p>
            <a:endParaRPr lang="en-US" dirty="0"/>
          </a:p>
          <a:p>
            <a:endParaRPr lang="en-US" dirty="0"/>
          </a:p>
          <a:p>
            <a:endParaRPr lang="en-US" dirty="0"/>
          </a:p>
          <a:p>
            <a:endParaRPr lang="en-US" dirty="0"/>
          </a:p>
          <a:p>
            <a:r>
              <a:rPr lang="en-US" dirty="0"/>
              <a:t>Then the autoencoder training actually corresponds to minimizing negative log likelihood  </a:t>
            </a:r>
          </a:p>
        </p:txBody>
      </p:sp>
      <p:sp>
        <p:nvSpPr>
          <p:cNvPr id="3" name="Title 2">
            <a:extLst>
              <a:ext uri="{FF2B5EF4-FFF2-40B4-BE49-F238E27FC236}">
                <a16:creationId xmlns:a16="http://schemas.microsoft.com/office/drawing/2014/main" id="{90A2111F-636D-DE46-B99A-94EA6DF4C819}"/>
              </a:ext>
            </a:extLst>
          </p:cNvPr>
          <p:cNvSpPr>
            <a:spLocks noGrp="1"/>
          </p:cNvSpPr>
          <p:nvPr>
            <p:ph type="title"/>
          </p:nvPr>
        </p:nvSpPr>
        <p:spPr/>
        <p:txBody>
          <a:bodyPr/>
          <a:lstStyle/>
          <a:p>
            <a:r>
              <a:rPr lang="en-US" dirty="0"/>
              <a:t>Recall</a:t>
            </a:r>
          </a:p>
        </p:txBody>
      </p:sp>
      <p:pic>
        <p:nvPicPr>
          <p:cNvPr id="4" name="Picture 3">
            <a:extLst>
              <a:ext uri="{FF2B5EF4-FFF2-40B4-BE49-F238E27FC236}">
                <a16:creationId xmlns:a16="http://schemas.microsoft.com/office/drawing/2014/main" id="{1A87C3BF-5D2C-BB47-ADA7-00EA660E665F}"/>
              </a:ext>
            </a:extLst>
          </p:cNvPr>
          <p:cNvPicPr>
            <a:picLocks noChangeAspect="1"/>
          </p:cNvPicPr>
          <p:nvPr/>
        </p:nvPicPr>
        <p:blipFill>
          <a:blip r:embed="rId2"/>
          <a:stretch>
            <a:fillRect/>
          </a:stretch>
        </p:blipFill>
        <p:spPr>
          <a:xfrm>
            <a:off x="2171700" y="2025570"/>
            <a:ext cx="4200114" cy="2118006"/>
          </a:xfrm>
          <a:prstGeom prst="rect">
            <a:avLst/>
          </a:prstGeom>
        </p:spPr>
      </p:pic>
      <p:pic>
        <p:nvPicPr>
          <p:cNvPr id="8" name="Picture 7">
            <a:extLst>
              <a:ext uri="{FF2B5EF4-FFF2-40B4-BE49-F238E27FC236}">
                <a16:creationId xmlns:a16="http://schemas.microsoft.com/office/drawing/2014/main" id="{1DE4DD70-2E37-4049-94B4-8BC0D5A71617}"/>
              </a:ext>
            </a:extLst>
          </p:cNvPr>
          <p:cNvPicPr>
            <a:picLocks noChangeAspect="1"/>
          </p:cNvPicPr>
          <p:nvPr/>
        </p:nvPicPr>
        <p:blipFill>
          <a:blip r:embed="rId3"/>
          <a:stretch>
            <a:fillRect/>
          </a:stretch>
        </p:blipFill>
        <p:spPr>
          <a:xfrm>
            <a:off x="2701514" y="5640509"/>
            <a:ext cx="3670300" cy="469900"/>
          </a:xfrm>
          <a:prstGeom prst="rect">
            <a:avLst/>
          </a:prstGeom>
        </p:spPr>
      </p:pic>
    </p:spTree>
    <p:extLst>
      <p:ext uri="{BB962C8B-B14F-4D97-AF65-F5344CB8AC3E}">
        <p14:creationId xmlns:p14="http://schemas.microsoft.com/office/powerpoint/2010/main" val="102103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p>
        </p:txBody>
      </p:sp>
      <p:sp>
        <p:nvSpPr>
          <p:cNvPr id="11" name="Content Placeholder 10"/>
          <p:cNvSpPr>
            <a:spLocks noGrp="1"/>
          </p:cNvSpPr>
          <p:nvPr>
            <p:ph idx="1"/>
          </p:nvPr>
        </p:nvSpPr>
        <p:spPr/>
        <p:txBody>
          <a:bodyPr/>
          <a:lstStyle/>
          <a:p>
            <a:pPr marL="0" indent="0">
              <a:buNone/>
            </a:pPr>
            <a:r>
              <a:rPr lang="en-US" dirty="0"/>
              <a:t>2D latent mapping of results from VAEs</a:t>
            </a:r>
          </a:p>
        </p:txBody>
      </p:sp>
      <p:pic>
        <p:nvPicPr>
          <p:cNvPr id="14" name="Content Placeholder 11"/>
          <p:cNvPicPr>
            <a:picLocks noChangeAspect="1"/>
          </p:cNvPicPr>
          <p:nvPr/>
        </p:nvPicPr>
        <p:blipFill rotWithShape="1">
          <a:blip r:embed="rId3"/>
          <a:srcRect l="7439" t="4238" r="8220"/>
          <a:stretch/>
        </p:blipFill>
        <p:spPr>
          <a:xfrm>
            <a:off x="453446" y="1518129"/>
            <a:ext cx="7938198" cy="5110217"/>
          </a:xfrm>
          <a:prstGeom prst="rect">
            <a:avLst/>
          </a:prstGeom>
        </p:spPr>
      </p:pic>
    </p:spTree>
    <p:extLst>
      <p:ext uri="{BB962C8B-B14F-4D97-AF65-F5344CB8AC3E}">
        <p14:creationId xmlns:p14="http://schemas.microsoft.com/office/powerpoint/2010/main" val="3396724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75493" cy="1325563"/>
          </a:xfrm>
        </p:spPr>
        <p:txBody>
          <a:bodyPr/>
          <a:lstStyle/>
          <a:p>
            <a:r>
              <a:rPr lang="en-US" dirty="0"/>
              <a:t>VAEs Revisited- Want Dense Middle Layer</a:t>
            </a:r>
          </a:p>
        </p:txBody>
      </p:sp>
      <p:pic>
        <p:nvPicPr>
          <p:cNvPr id="4" name="Picture 3"/>
          <p:cNvPicPr>
            <a:picLocks noChangeAspect="1"/>
          </p:cNvPicPr>
          <p:nvPr/>
        </p:nvPicPr>
        <p:blipFill>
          <a:blip r:embed="rId2"/>
          <a:stretch>
            <a:fillRect/>
          </a:stretch>
        </p:blipFill>
        <p:spPr>
          <a:xfrm>
            <a:off x="2423702" y="1552063"/>
            <a:ext cx="4162628" cy="4449706"/>
          </a:xfrm>
          <a:prstGeom prst="rect">
            <a:avLst/>
          </a:prstGeom>
        </p:spPr>
      </p:pic>
    </p:spTree>
    <p:extLst>
      <p:ext uri="{BB962C8B-B14F-4D97-AF65-F5344CB8AC3E}">
        <p14:creationId xmlns:p14="http://schemas.microsoft.com/office/powerpoint/2010/main" val="105111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Designed for Sampling</a:t>
            </a:r>
          </a:p>
        </p:txBody>
      </p:sp>
      <p:pic>
        <p:nvPicPr>
          <p:cNvPr id="3" name="Picture 2"/>
          <p:cNvPicPr>
            <a:picLocks noChangeAspect="1"/>
          </p:cNvPicPr>
          <p:nvPr/>
        </p:nvPicPr>
        <p:blipFill>
          <a:blip r:embed="rId2"/>
          <a:stretch>
            <a:fillRect/>
          </a:stretch>
        </p:blipFill>
        <p:spPr>
          <a:xfrm>
            <a:off x="817581" y="1502965"/>
            <a:ext cx="4842955" cy="515063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862456" y="3517751"/>
                <a:ext cx="4099520" cy="3139321"/>
              </a:xfrm>
              <a:prstGeom prst="rect">
                <a:avLst/>
              </a:prstGeom>
              <a:noFill/>
            </p:spPr>
            <p:txBody>
              <a:bodyPr wrap="none" rtlCol="0">
                <a:spAutoFit/>
              </a:bodyPr>
              <a:lstStyle/>
              <a:p>
                <a:r>
                  <a:rPr lang="en-US" dirty="0"/>
                  <a:t>Encoding layer outputs two vectors</a:t>
                </a:r>
              </a:p>
              <a:p>
                <a:endParaRPr lang="en-US" dirty="0"/>
              </a:p>
              <a:p>
                <a:r>
                  <a:rPr lang="en-US" dirty="0"/>
                  <a:t>Means: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rPr>
                          <m:t>3</m:t>
                        </m:r>
                      </m:sub>
                    </m:sSub>
                  </m:oMath>
                </a14:m>
                <a:r>
                  <a:rPr lang="en-US" dirty="0"/>
                  <a:t> </a:t>
                </a:r>
                <a:r>
                  <a:rPr lang="mr-IN"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rPr>
                          <m:t>𝑘</m:t>
                        </m:r>
                      </m:sub>
                    </m:sSub>
                  </m:oMath>
                </a14:m>
                <a:r>
                  <a:rPr lang="en-US" dirty="0"/>
                  <a:t>}</a:t>
                </a:r>
              </a:p>
              <a:p>
                <a:r>
                  <a:rPr lang="en-US" dirty="0"/>
                  <a:t>Variances: </a:t>
                </a:r>
                <a14:m>
                  <m:oMath xmlns:m="http://schemas.openxmlformats.org/officeDocument/2006/math">
                    <m:r>
                      <a:rPr lang="en-US" i="1">
                        <a:latin typeface="Cambria Math" charset="0"/>
                      </a:rPr>
                      <m:t>{</m:t>
                    </m:r>
                    <m:sSub>
                      <m:sSubPr>
                        <m:ctrlPr>
                          <a:rPr lang="en-US" i="1" smtClean="0">
                            <a:latin typeface="Cambria Math" panose="02040503050406030204" pitchFamily="18" charset="0"/>
                            <a:ea typeface="Cambria Math" charset="0"/>
                            <a:cs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 </m:t>
                        </m:r>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oMath>
                </a14:m>
                <a:r>
                  <a:rPr lang="en-US" dirty="0"/>
                  <a: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Sub>
                  </m:oMath>
                </a14:m>
                <a:r>
                  <a:rPr lang="mr-IN" dirty="0"/>
                  <a:t>…</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𝑘</m:t>
                        </m:r>
                      </m:sub>
                    </m:sSub>
                  </m:oMath>
                </a14:m>
                <a:r>
                  <a:rPr lang="en-US" dirty="0"/>
                  <a:t>}</a:t>
                </a:r>
              </a:p>
              <a:p>
                <a:endParaRPr lang="en-US" dirty="0"/>
              </a:p>
              <a:p>
                <a:endParaRPr lang="en-US" dirty="0"/>
              </a:p>
              <a:p>
                <a:endParaRPr lang="en-US" dirty="0"/>
              </a:p>
              <a:p>
                <a:r>
                  <a:rPr lang="en-US" dirty="0"/>
                  <a:t>Creates a K-dimensional Gaussian ball for </a:t>
                </a:r>
              </a:p>
              <a:p>
                <a:r>
                  <a:rPr lang="en-US" dirty="0"/>
                  <a:t>each </a:t>
                </a:r>
                <a:r>
                  <a:rPr lang="en-US" dirty="0" err="1"/>
                  <a:t>datapoint</a:t>
                </a:r>
                <a:endParaRPr lang="en-US" dirty="0"/>
              </a:p>
              <a:p>
                <a:endParaRPr lang="en-US" dirty="0"/>
              </a:p>
              <a:p>
                <a:r>
                  <a:rPr lang="en-US" dirty="0"/>
                  <a:t>Splits latent space into Gaussian balls</a:t>
                </a:r>
              </a:p>
            </p:txBody>
          </p:sp>
        </mc:Choice>
        <mc:Fallback xmlns="">
          <p:sp>
            <p:nvSpPr>
              <p:cNvPr id="4" name="TextBox 3"/>
              <p:cNvSpPr txBox="1">
                <a:spLocks noRot="1" noChangeAspect="1" noMove="1" noResize="1" noEditPoints="1" noAdjustHandles="1" noChangeArrowheads="1" noChangeShapeType="1" noTextEdit="1"/>
              </p:cNvSpPr>
              <p:nvPr/>
            </p:nvSpPr>
            <p:spPr>
              <a:xfrm>
                <a:off x="4862456" y="3517751"/>
                <a:ext cx="4099520" cy="3139321"/>
              </a:xfrm>
              <a:prstGeom prst="rect">
                <a:avLst/>
              </a:prstGeom>
              <a:blipFill rotWithShape="0">
                <a:blip r:embed="rId3"/>
                <a:stretch>
                  <a:fillRect l="-1339" t="-971" r="-298" b="-2136"/>
                </a:stretch>
              </a:blipFill>
            </p:spPr>
            <p:txBody>
              <a:bodyPr/>
              <a:lstStyle/>
              <a:p>
                <a:r>
                  <a:rPr lang="en-US">
                    <a:noFill/>
                  </a:rPr>
                  <a:t> </a:t>
                </a:r>
              </a:p>
            </p:txBody>
          </p:sp>
        </mc:Fallback>
      </mc:AlternateContent>
    </p:spTree>
    <p:extLst>
      <p:ext uri="{BB962C8B-B14F-4D97-AF65-F5344CB8AC3E}">
        <p14:creationId xmlns:p14="http://schemas.microsoft.com/office/powerpoint/2010/main" val="50623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 vector in latent space</a:t>
            </a:r>
          </a:p>
        </p:txBody>
      </p:sp>
      <p:pic>
        <p:nvPicPr>
          <p:cNvPr id="3" name="Picture 2"/>
          <p:cNvPicPr>
            <a:picLocks noChangeAspect="1"/>
          </p:cNvPicPr>
          <p:nvPr/>
        </p:nvPicPr>
        <p:blipFill>
          <a:blip r:embed="rId2"/>
          <a:stretch>
            <a:fillRect/>
          </a:stretch>
        </p:blipFill>
        <p:spPr>
          <a:xfrm>
            <a:off x="780602" y="1690689"/>
            <a:ext cx="7734748" cy="4112709"/>
          </a:xfrm>
          <a:prstGeom prst="rect">
            <a:avLst/>
          </a:prstGeom>
        </p:spPr>
      </p:pic>
    </p:spTree>
    <p:extLst>
      <p:ext uri="{BB962C8B-B14F-4D97-AF65-F5344CB8AC3E}">
        <p14:creationId xmlns:p14="http://schemas.microsoft.com/office/powerpoint/2010/main" val="212543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Discouraging Clusters</a:t>
            </a:r>
          </a:p>
        </p:txBody>
      </p:sp>
      <p:pic>
        <p:nvPicPr>
          <p:cNvPr id="3" name="Picture 2"/>
          <p:cNvPicPr>
            <a:picLocks noChangeAspect="1"/>
          </p:cNvPicPr>
          <p:nvPr/>
        </p:nvPicPr>
        <p:blipFill>
          <a:blip r:embed="rId2"/>
          <a:stretch>
            <a:fillRect/>
          </a:stretch>
        </p:blipFill>
        <p:spPr>
          <a:xfrm>
            <a:off x="325195" y="1430904"/>
            <a:ext cx="7885355" cy="4099951"/>
          </a:xfrm>
          <a:prstGeom prst="rect">
            <a:avLst/>
          </a:prstGeom>
        </p:spPr>
      </p:pic>
      <p:sp>
        <p:nvSpPr>
          <p:cNvPr id="4" name="TextBox 3"/>
          <p:cNvSpPr txBox="1"/>
          <p:nvPr/>
        </p:nvSpPr>
        <p:spPr>
          <a:xfrm>
            <a:off x="628650" y="5857461"/>
            <a:ext cx="5620834" cy="369332"/>
          </a:xfrm>
          <a:prstGeom prst="rect">
            <a:avLst/>
          </a:prstGeom>
          <a:noFill/>
        </p:spPr>
        <p:txBody>
          <a:bodyPr wrap="none" rtlCol="0">
            <a:spAutoFit/>
          </a:bodyPr>
          <a:lstStyle/>
          <a:p>
            <a:r>
              <a:rPr lang="en-US" dirty="0"/>
              <a:t>Solution: Penalize the Gaussian balls if they don’t overlap!</a:t>
            </a:r>
          </a:p>
        </p:txBody>
      </p:sp>
    </p:spTree>
    <p:extLst>
      <p:ext uri="{BB962C8B-B14F-4D97-AF65-F5344CB8AC3E}">
        <p14:creationId xmlns:p14="http://schemas.microsoft.com/office/powerpoint/2010/main" val="220871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 Divergence Penalty</a:t>
            </a:r>
          </a:p>
        </p:txBody>
      </p:sp>
      <p:pic>
        <p:nvPicPr>
          <p:cNvPr id="3" name="Picture 2"/>
          <p:cNvPicPr>
            <a:picLocks noChangeAspect="1"/>
          </p:cNvPicPr>
          <p:nvPr/>
        </p:nvPicPr>
        <p:blipFill>
          <a:blip r:embed="rId2"/>
          <a:stretch>
            <a:fillRect/>
          </a:stretch>
        </p:blipFill>
        <p:spPr>
          <a:xfrm>
            <a:off x="3961237" y="1690689"/>
            <a:ext cx="4342095" cy="4631167"/>
          </a:xfrm>
          <a:prstGeom prst="rect">
            <a:avLst/>
          </a:prstGeom>
        </p:spPr>
      </p:pic>
      <p:pic>
        <p:nvPicPr>
          <p:cNvPr id="6" name="Picture 5"/>
          <p:cNvPicPr>
            <a:picLocks noChangeAspect="1"/>
          </p:cNvPicPr>
          <p:nvPr/>
        </p:nvPicPr>
        <p:blipFill>
          <a:blip r:embed="rId3"/>
          <a:stretch>
            <a:fillRect/>
          </a:stretch>
        </p:blipFill>
        <p:spPr>
          <a:xfrm>
            <a:off x="628650" y="2787072"/>
            <a:ext cx="3530600" cy="812800"/>
          </a:xfrm>
          <a:prstGeom prst="rect">
            <a:avLst/>
          </a:prstGeom>
        </p:spPr>
      </p:pic>
      <p:sp>
        <p:nvSpPr>
          <p:cNvPr id="7" name="TextBox 6"/>
          <p:cNvSpPr txBox="1"/>
          <p:nvPr/>
        </p:nvSpPr>
        <p:spPr>
          <a:xfrm>
            <a:off x="628650" y="4006272"/>
            <a:ext cx="3102260" cy="923330"/>
          </a:xfrm>
          <a:prstGeom prst="rect">
            <a:avLst/>
          </a:prstGeom>
          <a:noFill/>
        </p:spPr>
        <p:txBody>
          <a:bodyPr wrap="none" rtlCol="0">
            <a:spAutoFit/>
          </a:bodyPr>
          <a:lstStyle/>
          <a:p>
            <a:r>
              <a:rPr lang="en-US" dirty="0"/>
              <a:t>Penalizing distributions</a:t>
            </a:r>
          </a:p>
          <a:p>
            <a:r>
              <a:rPr lang="en-US" dirty="0"/>
              <a:t>In the latent space from being</a:t>
            </a:r>
          </a:p>
          <a:p>
            <a:r>
              <a:rPr lang="en-US" dirty="0"/>
              <a:t>too far from a standard normal</a:t>
            </a:r>
          </a:p>
        </p:txBody>
      </p:sp>
      <p:pic>
        <p:nvPicPr>
          <p:cNvPr id="8" name="Picture 7"/>
          <p:cNvPicPr>
            <a:picLocks noChangeAspect="1"/>
          </p:cNvPicPr>
          <p:nvPr/>
        </p:nvPicPr>
        <p:blipFill>
          <a:blip r:embed="rId4"/>
          <a:stretch>
            <a:fillRect/>
          </a:stretch>
        </p:blipFill>
        <p:spPr>
          <a:xfrm>
            <a:off x="545004" y="5336002"/>
            <a:ext cx="3035300" cy="406400"/>
          </a:xfrm>
          <a:prstGeom prst="rect">
            <a:avLst/>
          </a:prstGeom>
        </p:spPr>
      </p:pic>
      <p:sp>
        <p:nvSpPr>
          <p:cNvPr id="9" name="TextBox 8"/>
          <p:cNvSpPr txBox="1"/>
          <p:nvPr/>
        </p:nvSpPr>
        <p:spPr>
          <a:xfrm>
            <a:off x="795130" y="6215270"/>
            <a:ext cx="3753335" cy="369332"/>
          </a:xfrm>
          <a:prstGeom prst="rect">
            <a:avLst/>
          </a:prstGeom>
          <a:noFill/>
        </p:spPr>
        <p:txBody>
          <a:bodyPr wrap="none" rtlCol="0">
            <a:spAutoFit/>
          </a:bodyPr>
          <a:lstStyle/>
          <a:p>
            <a:r>
              <a:rPr lang="en-US" dirty="0"/>
              <a:t>Encourages every ball to be the same!</a:t>
            </a:r>
          </a:p>
        </p:txBody>
      </p:sp>
    </p:spTree>
    <p:extLst>
      <p:ext uri="{BB962C8B-B14F-4D97-AF65-F5344CB8AC3E}">
        <p14:creationId xmlns:p14="http://schemas.microsoft.com/office/powerpoint/2010/main" val="43905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of VAE</a:t>
            </a:r>
          </a:p>
        </p:txBody>
      </p:sp>
      <p:pic>
        <p:nvPicPr>
          <p:cNvPr id="3" name="Picture 2"/>
          <p:cNvPicPr>
            <a:picLocks noChangeAspect="1"/>
          </p:cNvPicPr>
          <p:nvPr/>
        </p:nvPicPr>
        <p:blipFill>
          <a:blip r:embed="rId2"/>
          <a:stretch>
            <a:fillRect/>
          </a:stretch>
        </p:blipFill>
        <p:spPr>
          <a:xfrm>
            <a:off x="546100" y="1991126"/>
            <a:ext cx="8597900" cy="901700"/>
          </a:xfrm>
          <a:prstGeom prst="rect">
            <a:avLst/>
          </a:prstGeom>
        </p:spPr>
      </p:pic>
      <p:pic>
        <p:nvPicPr>
          <p:cNvPr id="4" name="Picture 3"/>
          <p:cNvPicPr>
            <a:picLocks noChangeAspect="1"/>
          </p:cNvPicPr>
          <p:nvPr/>
        </p:nvPicPr>
        <p:blipFill>
          <a:blip r:embed="rId3"/>
          <a:stretch>
            <a:fillRect/>
          </a:stretch>
        </p:blipFill>
        <p:spPr>
          <a:xfrm>
            <a:off x="1536472" y="3222225"/>
            <a:ext cx="5169128" cy="2175425"/>
          </a:xfrm>
          <a:prstGeom prst="rect">
            <a:avLst/>
          </a:prstGeom>
        </p:spPr>
      </p:pic>
      <p:pic>
        <p:nvPicPr>
          <p:cNvPr id="5" name="Picture 4"/>
          <p:cNvPicPr>
            <a:picLocks noChangeAspect="1"/>
          </p:cNvPicPr>
          <p:nvPr/>
        </p:nvPicPr>
        <p:blipFill>
          <a:blip r:embed="rId4"/>
          <a:stretch>
            <a:fillRect/>
          </a:stretch>
        </p:blipFill>
        <p:spPr>
          <a:xfrm>
            <a:off x="5322403" y="5647536"/>
            <a:ext cx="3429000" cy="800100"/>
          </a:xfrm>
          <a:prstGeom prst="rect">
            <a:avLst/>
          </a:prstGeom>
        </p:spPr>
      </p:pic>
      <p:sp>
        <p:nvSpPr>
          <p:cNvPr id="6" name="TextBox 5"/>
          <p:cNvSpPr txBox="1"/>
          <p:nvPr/>
        </p:nvSpPr>
        <p:spPr>
          <a:xfrm>
            <a:off x="628650" y="5897217"/>
            <a:ext cx="4535922" cy="369332"/>
          </a:xfrm>
          <a:prstGeom prst="rect">
            <a:avLst/>
          </a:prstGeom>
          <a:noFill/>
        </p:spPr>
        <p:txBody>
          <a:bodyPr wrap="none" rtlCol="0">
            <a:spAutoFit/>
          </a:bodyPr>
          <a:lstStyle/>
          <a:p>
            <a:r>
              <a:rPr lang="en-US" dirty="0"/>
              <a:t>Reconstruction penalty </a:t>
            </a:r>
            <a:r>
              <a:rPr lang="en-US"/>
              <a:t>encourages separation</a:t>
            </a:r>
            <a:endParaRPr lang="en-US" dirty="0"/>
          </a:p>
        </p:txBody>
      </p:sp>
    </p:spTree>
    <p:extLst>
      <p:ext uri="{BB962C8B-B14F-4D97-AF65-F5344CB8AC3E}">
        <p14:creationId xmlns:p14="http://schemas.microsoft.com/office/powerpoint/2010/main" val="73778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KL+Reconstruction</a:t>
            </a:r>
            <a:r>
              <a:rPr lang="en-US" dirty="0"/>
              <a:t> Loss</a:t>
            </a:r>
          </a:p>
        </p:txBody>
      </p:sp>
      <p:pic>
        <p:nvPicPr>
          <p:cNvPr id="3" name="Picture 2"/>
          <p:cNvPicPr>
            <a:picLocks noChangeAspect="1"/>
          </p:cNvPicPr>
          <p:nvPr/>
        </p:nvPicPr>
        <p:blipFill>
          <a:blip r:embed="rId2"/>
          <a:stretch>
            <a:fillRect/>
          </a:stretch>
        </p:blipFill>
        <p:spPr>
          <a:xfrm>
            <a:off x="1643270" y="1690689"/>
            <a:ext cx="4620027" cy="4676522"/>
          </a:xfrm>
          <a:prstGeom prst="rect">
            <a:avLst/>
          </a:prstGeom>
        </p:spPr>
      </p:pic>
    </p:spTree>
    <p:extLst>
      <p:ext uri="{BB962C8B-B14F-4D97-AF65-F5344CB8AC3E}">
        <p14:creationId xmlns:p14="http://schemas.microsoft.com/office/powerpoint/2010/main" val="32130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18A7-CE4A-2F4D-82ED-27A1A9C67127}"/>
              </a:ext>
            </a:extLst>
          </p:cNvPr>
          <p:cNvSpPr>
            <a:spLocks noGrp="1"/>
          </p:cNvSpPr>
          <p:nvPr>
            <p:ph type="title"/>
          </p:nvPr>
        </p:nvSpPr>
        <p:spPr/>
        <p:txBody>
          <a:bodyPr/>
          <a:lstStyle/>
          <a:p>
            <a:r>
              <a:rPr lang="en-US" dirty="0"/>
              <a:t>Training a VAE with sampling </a:t>
            </a:r>
          </a:p>
        </p:txBody>
      </p:sp>
      <p:pic>
        <p:nvPicPr>
          <p:cNvPr id="3" name="Picture 2">
            <a:extLst>
              <a:ext uri="{FF2B5EF4-FFF2-40B4-BE49-F238E27FC236}">
                <a16:creationId xmlns:a16="http://schemas.microsoft.com/office/drawing/2014/main" id="{11AF657C-0E99-CE4F-97C3-54D912717D0B}"/>
              </a:ext>
            </a:extLst>
          </p:cNvPr>
          <p:cNvPicPr>
            <a:picLocks noChangeAspect="1"/>
          </p:cNvPicPr>
          <p:nvPr/>
        </p:nvPicPr>
        <p:blipFill>
          <a:blip r:embed="rId2"/>
          <a:stretch>
            <a:fillRect/>
          </a:stretch>
        </p:blipFill>
        <p:spPr>
          <a:xfrm>
            <a:off x="209550" y="2021840"/>
            <a:ext cx="8724900" cy="3911600"/>
          </a:xfrm>
          <a:prstGeom prst="rect">
            <a:avLst/>
          </a:prstGeom>
        </p:spPr>
      </p:pic>
    </p:spTree>
    <p:extLst>
      <p:ext uri="{BB962C8B-B14F-4D97-AF65-F5344CB8AC3E}">
        <p14:creationId xmlns:p14="http://schemas.microsoft.com/office/powerpoint/2010/main" val="204771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0AB7-5300-B447-80CA-C3551BBA5D66}"/>
              </a:ext>
            </a:extLst>
          </p:cNvPr>
          <p:cNvSpPr>
            <a:spLocks noGrp="1"/>
          </p:cNvSpPr>
          <p:nvPr>
            <p:ph type="title"/>
          </p:nvPr>
        </p:nvSpPr>
        <p:spPr>
          <a:xfrm>
            <a:off x="509286" y="266568"/>
            <a:ext cx="7886700" cy="1325563"/>
          </a:xfrm>
        </p:spPr>
        <p:txBody>
          <a:bodyPr/>
          <a:lstStyle/>
          <a:p>
            <a:r>
              <a:rPr lang="en-US" dirty="0"/>
              <a:t>Example</a:t>
            </a:r>
          </a:p>
        </p:txBody>
      </p:sp>
      <p:pic>
        <p:nvPicPr>
          <p:cNvPr id="3" name="Picture 2">
            <a:extLst>
              <a:ext uri="{FF2B5EF4-FFF2-40B4-BE49-F238E27FC236}">
                <a16:creationId xmlns:a16="http://schemas.microsoft.com/office/drawing/2014/main" id="{202595D0-2B27-B44C-9D74-41C72624752B}"/>
              </a:ext>
            </a:extLst>
          </p:cNvPr>
          <p:cNvPicPr>
            <a:picLocks noChangeAspect="1"/>
          </p:cNvPicPr>
          <p:nvPr/>
        </p:nvPicPr>
        <p:blipFill>
          <a:blip r:embed="rId2"/>
          <a:stretch>
            <a:fillRect/>
          </a:stretch>
        </p:blipFill>
        <p:spPr>
          <a:xfrm>
            <a:off x="0" y="1156316"/>
            <a:ext cx="9144000" cy="4545367"/>
          </a:xfrm>
          <a:prstGeom prst="rect">
            <a:avLst/>
          </a:prstGeom>
        </p:spPr>
      </p:pic>
      <p:sp>
        <p:nvSpPr>
          <p:cNvPr id="4" name="TextBox 3">
            <a:extLst>
              <a:ext uri="{FF2B5EF4-FFF2-40B4-BE49-F238E27FC236}">
                <a16:creationId xmlns:a16="http://schemas.microsoft.com/office/drawing/2014/main" id="{24A72647-C907-2444-B09E-523DC54260E4}"/>
              </a:ext>
            </a:extLst>
          </p:cNvPr>
          <p:cNvSpPr txBox="1"/>
          <p:nvPr/>
        </p:nvSpPr>
        <p:spPr>
          <a:xfrm>
            <a:off x="509286" y="6146157"/>
            <a:ext cx="6190284" cy="369332"/>
          </a:xfrm>
          <a:prstGeom prst="rect">
            <a:avLst/>
          </a:prstGeom>
          <a:noFill/>
        </p:spPr>
        <p:txBody>
          <a:bodyPr wrap="none" rtlCol="0">
            <a:spAutoFit/>
          </a:bodyPr>
          <a:lstStyle/>
          <a:p>
            <a:r>
              <a:rPr lang="en-US" dirty="0"/>
              <a:t>From: https://</a:t>
            </a:r>
            <a:r>
              <a:rPr lang="en-US" dirty="0" err="1"/>
              <a:t>www.jeremyjordan.me</a:t>
            </a:r>
            <a:r>
              <a:rPr lang="en-US" dirty="0"/>
              <a:t>/variational-autoencoders/</a:t>
            </a:r>
          </a:p>
        </p:txBody>
      </p:sp>
    </p:spTree>
    <p:extLst>
      <p:ext uri="{BB962C8B-B14F-4D97-AF65-F5344CB8AC3E}">
        <p14:creationId xmlns:p14="http://schemas.microsoft.com/office/powerpoint/2010/main" val="27071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93963"/>
            <a:ext cx="8391644" cy="798991"/>
          </a:xfrm>
        </p:spPr>
        <p:txBody>
          <a:bodyPr>
            <a:normAutofit/>
          </a:bodyPr>
          <a:lstStyle/>
          <a:p>
            <a:r>
              <a:rPr lang="en-US" dirty="0"/>
              <a:t>VAEs and Variational Inference </a:t>
            </a:r>
          </a:p>
        </p:txBody>
      </p:sp>
      <p:pic>
        <p:nvPicPr>
          <p:cNvPr id="4" name="Picture 3"/>
          <p:cNvPicPr>
            <a:picLocks noChangeAspect="1"/>
          </p:cNvPicPr>
          <p:nvPr/>
        </p:nvPicPr>
        <p:blipFill>
          <a:blip r:embed="rId2"/>
          <a:stretch>
            <a:fillRect/>
          </a:stretch>
        </p:blipFill>
        <p:spPr>
          <a:xfrm>
            <a:off x="651163" y="1406250"/>
            <a:ext cx="4699000" cy="2895511"/>
          </a:xfrm>
          <a:prstGeom prst="rect">
            <a:avLst/>
          </a:prstGeom>
        </p:spPr>
      </p:pic>
      <p:pic>
        <p:nvPicPr>
          <p:cNvPr id="5" name="Picture 4"/>
          <p:cNvPicPr>
            <a:picLocks noChangeAspect="1"/>
          </p:cNvPicPr>
          <p:nvPr/>
        </p:nvPicPr>
        <p:blipFill>
          <a:blip r:embed="rId3"/>
          <a:stretch>
            <a:fillRect/>
          </a:stretch>
        </p:blipFill>
        <p:spPr>
          <a:xfrm>
            <a:off x="335971" y="4398848"/>
            <a:ext cx="5567899" cy="1034473"/>
          </a:xfrm>
          <a:prstGeom prst="rect">
            <a:avLst/>
          </a:prstGeom>
        </p:spPr>
      </p:pic>
      <p:sp>
        <p:nvSpPr>
          <p:cNvPr id="2" name="TextBox 1"/>
          <p:cNvSpPr txBox="1"/>
          <p:nvPr/>
        </p:nvSpPr>
        <p:spPr>
          <a:xfrm>
            <a:off x="5638800" y="3978595"/>
            <a:ext cx="3384645" cy="646331"/>
          </a:xfrm>
          <a:prstGeom prst="rect">
            <a:avLst/>
          </a:prstGeom>
          <a:noFill/>
        </p:spPr>
        <p:txBody>
          <a:bodyPr wrap="none" rtlCol="0">
            <a:spAutoFit/>
          </a:bodyPr>
          <a:lstStyle/>
          <a:p>
            <a:r>
              <a:rPr lang="en-US" dirty="0" err="1">
                <a:solidFill>
                  <a:srgbClr val="FF0000"/>
                </a:solidFill>
              </a:rPr>
              <a:t>Intractible</a:t>
            </a:r>
            <a:r>
              <a:rPr lang="en-US" dirty="0">
                <a:solidFill>
                  <a:srgbClr val="FF0000"/>
                </a:solidFill>
              </a:rPr>
              <a:t> to</a:t>
            </a:r>
          </a:p>
          <a:p>
            <a:r>
              <a:rPr lang="en-US" dirty="0">
                <a:solidFill>
                  <a:srgbClr val="FF0000"/>
                </a:solidFill>
              </a:rPr>
              <a:t>Compute! But can use sampling!</a:t>
            </a:r>
            <a:r>
              <a:rPr lang="en-US" dirty="0"/>
              <a:t> </a:t>
            </a:r>
          </a:p>
        </p:txBody>
      </p:sp>
      <p:cxnSp>
        <p:nvCxnSpPr>
          <p:cNvPr id="7" name="Straight Arrow Connector 6"/>
          <p:cNvCxnSpPr>
            <a:stCxn id="2" idx="1"/>
          </p:cNvCxnSpPr>
          <p:nvPr/>
        </p:nvCxnSpPr>
        <p:spPr>
          <a:xfrm flipH="1">
            <a:off x="4959928" y="4301761"/>
            <a:ext cx="678872" cy="605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61999" y="5308158"/>
            <a:ext cx="2006600" cy="444500"/>
          </a:xfrm>
          <a:prstGeom prst="rect">
            <a:avLst/>
          </a:prstGeom>
        </p:spPr>
      </p:pic>
      <p:sp>
        <p:nvSpPr>
          <p:cNvPr id="9" name="TextBox 8"/>
          <p:cNvSpPr txBox="1"/>
          <p:nvPr/>
        </p:nvSpPr>
        <p:spPr>
          <a:xfrm>
            <a:off x="651163" y="5818966"/>
            <a:ext cx="7845096" cy="830997"/>
          </a:xfrm>
          <a:prstGeom prst="rect">
            <a:avLst/>
          </a:prstGeom>
          <a:noFill/>
        </p:spPr>
        <p:txBody>
          <a:bodyPr wrap="none" rtlCol="0">
            <a:spAutoFit/>
          </a:bodyPr>
          <a:lstStyle/>
          <a:p>
            <a:r>
              <a:rPr lang="en-US" sz="2400" dirty="0"/>
              <a:t>Posterior approximated with a </a:t>
            </a:r>
            <a:r>
              <a:rPr lang="en-US" sz="2400" b="1" dirty="0" err="1"/>
              <a:t>variational</a:t>
            </a:r>
            <a:r>
              <a:rPr lang="en-US" sz="2400" b="1" dirty="0"/>
              <a:t> distribution  </a:t>
            </a:r>
            <a:r>
              <a:rPr lang="en-US" sz="2400" dirty="0"/>
              <a:t>Q(Z) </a:t>
            </a:r>
          </a:p>
          <a:p>
            <a:r>
              <a:rPr lang="en-US" sz="2400" dirty="0"/>
              <a:t>which has a fairly simple form, i.e. from a family of Gaussians.</a:t>
            </a:r>
          </a:p>
        </p:txBody>
      </p:sp>
    </p:spTree>
    <p:extLst>
      <p:ext uri="{BB962C8B-B14F-4D97-AF65-F5344CB8AC3E}">
        <p14:creationId xmlns:p14="http://schemas.microsoft.com/office/powerpoint/2010/main" val="36665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2C64-9DD4-594F-BE93-459BD25368BF}"/>
              </a:ext>
            </a:extLst>
          </p:cNvPr>
          <p:cNvSpPr>
            <a:spLocks noGrp="1"/>
          </p:cNvSpPr>
          <p:nvPr>
            <p:ph type="title"/>
          </p:nvPr>
        </p:nvSpPr>
        <p:spPr/>
        <p:txBody>
          <a:bodyPr/>
          <a:lstStyle/>
          <a:p>
            <a:r>
              <a:rPr lang="en-US" dirty="0"/>
              <a:t>Sampling from latent space</a:t>
            </a:r>
          </a:p>
        </p:txBody>
      </p:sp>
      <p:pic>
        <p:nvPicPr>
          <p:cNvPr id="3" name="Picture 2">
            <a:extLst>
              <a:ext uri="{FF2B5EF4-FFF2-40B4-BE49-F238E27FC236}">
                <a16:creationId xmlns:a16="http://schemas.microsoft.com/office/drawing/2014/main" id="{C7DE806C-5AF7-7641-BB88-7FD1EB66E697}"/>
              </a:ext>
            </a:extLst>
          </p:cNvPr>
          <p:cNvPicPr>
            <a:picLocks noChangeAspect="1"/>
          </p:cNvPicPr>
          <p:nvPr/>
        </p:nvPicPr>
        <p:blipFill>
          <a:blip r:embed="rId2"/>
          <a:stretch>
            <a:fillRect/>
          </a:stretch>
        </p:blipFill>
        <p:spPr>
          <a:xfrm>
            <a:off x="0" y="1450580"/>
            <a:ext cx="9144000" cy="4350377"/>
          </a:xfrm>
          <a:prstGeom prst="rect">
            <a:avLst/>
          </a:prstGeom>
        </p:spPr>
      </p:pic>
    </p:spTree>
    <p:extLst>
      <p:ext uri="{BB962C8B-B14F-4D97-AF65-F5344CB8AC3E}">
        <p14:creationId xmlns:p14="http://schemas.microsoft.com/office/powerpoint/2010/main" val="3299640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2123" y="4644310"/>
                <a:ext cx="8821356" cy="2014673"/>
              </a:xfrm>
            </p:spPr>
            <p:txBody>
              <a:bodyPr>
                <a:normAutofit fontScale="85000" lnSpcReduction="20000"/>
              </a:bodyPr>
              <a:lstStyle/>
              <a:p>
                <a:r>
                  <a:rPr lang="en-US" dirty="0"/>
                  <a:t>Basic idea: add noise to samples to push them away from the data manifold and then have them pull it back. </a:t>
                </a:r>
              </a:p>
              <a:p>
                <a:r>
                  <a:rPr lang="en-US" dirty="0"/>
                  <a:t>For each training sample X define a corruption process </a:t>
                </a:r>
                <a14:m>
                  <m:oMath xmlns:m="http://schemas.openxmlformats.org/officeDocument/2006/math">
                    <m:r>
                      <m:rPr>
                        <m:sty m:val="p"/>
                      </m:rPr>
                      <a:rPr lang="en-US" b="0" i="0" smtClean="0">
                        <a:latin typeface="Cambria Math" charset="0"/>
                      </a:rPr>
                      <m:t>C</m:t>
                    </m:r>
                    <m:r>
                      <a:rPr lang="en-US" b="0" i="0" smtClean="0">
                        <a:latin typeface="Cambria Math" charset="0"/>
                      </a:rPr>
                      <m:t>(</m:t>
                    </m:r>
                    <m:acc>
                      <m:accPr>
                        <m:chr m:val="̃"/>
                        <m:ctrlPr>
                          <a:rPr lang="en-US" i="1" smtClean="0">
                            <a:latin typeface="Cambria Math" panose="02040503050406030204" pitchFamily="18" charset="0"/>
                          </a:rPr>
                        </m:ctrlPr>
                      </m:accPr>
                      <m:e>
                        <m:r>
                          <a:rPr lang="en-US" b="0" i="1" smtClean="0">
                            <a:latin typeface="Cambria Math" charset="0"/>
                          </a:rPr>
                          <m:t>𝑋</m:t>
                        </m:r>
                      </m:e>
                    </m:acc>
                  </m:oMath>
                </a14:m>
                <a:r>
                  <a:rPr lang="en-US" dirty="0"/>
                  <a:t>,X) that creates a corrupted sample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𝑋</m:t>
                        </m:r>
                      </m:e>
                    </m:acc>
                    <m:r>
                      <a:rPr lang="en-US" b="0" i="0" smtClean="0">
                        <a:latin typeface="Cambria Math" charset="0"/>
                      </a:rPr>
                      <m:t>.</m:t>
                    </m:r>
                  </m:oMath>
                </a14:m>
                <a:endParaRPr lang="en-US" dirty="0"/>
              </a:p>
              <a:p>
                <a:r>
                  <a:rPr lang="en-US" dirty="0"/>
                  <a:t>Train a </a:t>
                </a:r>
                <a:r>
                  <a:rPr lang="en-US" dirty="0" err="1"/>
                  <a:t>denoising</a:t>
                </a:r>
                <a:r>
                  <a:rPr lang="en-US" dirty="0"/>
                  <a:t> </a:t>
                </a:r>
                <a:r>
                  <a:rPr lang="en-US" dirty="0" err="1"/>
                  <a:t>autoencoder</a:t>
                </a:r>
                <a:r>
                  <a:rPr lang="en-US" dirty="0"/>
                  <a:t> to reverse this by using </a:t>
                </a:r>
                <a14:m>
                  <m:oMath xmlns:m="http://schemas.openxmlformats.org/officeDocument/2006/math">
                    <m:r>
                      <a:rPr lang="en-US">
                        <a:latin typeface="Cambria Math" charset="0"/>
                      </a:rPr>
                      <m:t>(</m:t>
                    </m:r>
                    <m:r>
                      <m:rPr>
                        <m:sty m:val="p"/>
                      </m:rPr>
                      <a:rPr lang="en-US" b="0" i="0" smtClean="0">
                        <a:latin typeface="Cambria Math" charset="0"/>
                      </a:rPr>
                      <m:t>X</m:t>
                    </m:r>
                    <m:r>
                      <a:rPr lang="en-US" b="0" i="0" smtClean="0">
                        <a:latin typeface="Cambria Math" charset="0"/>
                      </a:rPr>
                      <m:t>, </m:t>
                    </m:r>
                    <m:acc>
                      <m:accPr>
                        <m:chr m:val="̃"/>
                        <m:ctrlPr>
                          <a:rPr lang="en-US" i="1">
                            <a:latin typeface="Cambria Math" panose="02040503050406030204" pitchFamily="18" charset="0"/>
                          </a:rPr>
                        </m:ctrlPr>
                      </m:accPr>
                      <m:e>
                        <m:r>
                          <a:rPr lang="en-US" i="1">
                            <a:latin typeface="Cambria Math" charset="0"/>
                          </a:rPr>
                          <m:t>𝑋</m:t>
                        </m:r>
                      </m:e>
                    </m:acc>
                  </m:oMath>
                </a14:m>
                <a:r>
                  <a:rPr lang="en-US" dirty="0"/>
                  <a:t>) as a training example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2123" y="4644310"/>
                <a:ext cx="8821356" cy="2014673"/>
              </a:xfrm>
              <a:blipFill rotWithShape="0">
                <a:blip r:embed="rId2"/>
                <a:stretch>
                  <a:fillRect l="-898" t="-6970" b="-1818"/>
                </a:stretch>
              </a:blipFill>
            </p:spPr>
            <p:txBody>
              <a:bodyPr/>
              <a:lstStyle/>
              <a:p>
                <a:r>
                  <a:rPr lang="en-US">
                    <a:noFill/>
                  </a:rPr>
                  <a:t> </a:t>
                </a:r>
              </a:p>
            </p:txBody>
          </p:sp>
        </mc:Fallback>
      </mc:AlternateContent>
      <p:sp>
        <p:nvSpPr>
          <p:cNvPr id="3" name="Title 2"/>
          <p:cNvSpPr>
            <a:spLocks noGrp="1"/>
          </p:cNvSpPr>
          <p:nvPr>
            <p:ph type="title"/>
          </p:nvPr>
        </p:nvSpPr>
        <p:spPr>
          <a:xfrm>
            <a:off x="86062" y="150607"/>
            <a:ext cx="8391644" cy="798991"/>
          </a:xfrm>
        </p:spPr>
        <p:txBody>
          <a:bodyPr>
            <a:normAutofit fontScale="90000"/>
          </a:bodyPr>
          <a:lstStyle/>
          <a:p>
            <a:r>
              <a:rPr lang="en-US" dirty="0"/>
              <a:t>Can we modify a regular autoencoder for generation?</a:t>
            </a:r>
          </a:p>
        </p:txBody>
      </p:sp>
      <p:pic>
        <p:nvPicPr>
          <p:cNvPr id="4" name="Picture 3"/>
          <p:cNvPicPr>
            <a:picLocks noChangeAspect="1"/>
          </p:cNvPicPr>
          <p:nvPr/>
        </p:nvPicPr>
        <p:blipFill>
          <a:blip r:embed="rId3"/>
          <a:stretch>
            <a:fillRect/>
          </a:stretch>
        </p:blipFill>
        <p:spPr>
          <a:xfrm>
            <a:off x="2900873" y="1699708"/>
            <a:ext cx="5816600" cy="2476500"/>
          </a:xfrm>
          <a:prstGeom prst="rect">
            <a:avLst/>
          </a:prstGeom>
        </p:spPr>
      </p:pic>
      <p:sp>
        <p:nvSpPr>
          <p:cNvPr id="5" name="TextBox 4"/>
          <p:cNvSpPr txBox="1"/>
          <p:nvPr/>
        </p:nvSpPr>
        <p:spPr>
          <a:xfrm>
            <a:off x="172123" y="2150622"/>
            <a:ext cx="3118033" cy="1200329"/>
          </a:xfrm>
          <a:prstGeom prst="rect">
            <a:avLst/>
          </a:prstGeom>
          <a:noFill/>
        </p:spPr>
        <p:txBody>
          <a:bodyPr wrap="none" rtlCol="0">
            <a:spAutoFit/>
          </a:bodyPr>
          <a:lstStyle/>
          <a:p>
            <a:r>
              <a:rPr lang="en-US" sz="2400" dirty="0"/>
              <a:t>Generalized. </a:t>
            </a:r>
            <a:r>
              <a:rPr lang="en-US" sz="2400" dirty="0" err="1"/>
              <a:t>Denoising</a:t>
            </a:r>
            <a:r>
              <a:rPr lang="en-US" sz="2400" dirty="0"/>
              <a:t> </a:t>
            </a:r>
          </a:p>
          <a:p>
            <a:r>
              <a:rPr lang="en-US" sz="2400" dirty="0" err="1"/>
              <a:t>Autoencoder</a:t>
            </a:r>
            <a:endParaRPr lang="en-US" sz="2400" dirty="0"/>
          </a:p>
          <a:p>
            <a:r>
              <a:rPr lang="en-US" sz="2400" dirty="0"/>
              <a:t>[</a:t>
            </a:r>
            <a:r>
              <a:rPr lang="en-US" sz="2400" dirty="0" err="1"/>
              <a:t>Bengio</a:t>
            </a:r>
            <a:r>
              <a:rPr lang="en-US" sz="2400" dirty="0"/>
              <a:t> et al. 2013]</a:t>
            </a:r>
          </a:p>
        </p:txBody>
      </p:sp>
    </p:spTree>
    <p:extLst>
      <p:ext uri="{BB962C8B-B14F-4D97-AF65-F5344CB8AC3E}">
        <p14:creationId xmlns:p14="http://schemas.microsoft.com/office/powerpoint/2010/main" val="10668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367605"/>
            <a:ext cx="8821356" cy="1809358"/>
          </a:xfrm>
        </p:spPr>
        <p:txBody>
          <a:bodyPr/>
          <a:lstStyle/>
          <a:p>
            <a:r>
              <a:rPr lang="en-US" dirty="0"/>
              <a:t>Problem: spurious modes </a:t>
            </a:r>
          </a:p>
          <a:p>
            <a:r>
              <a:rPr lang="en-US" dirty="0"/>
              <a:t>The DAE may not be able to walk back well enough if you get too far away from the sample space</a:t>
            </a:r>
          </a:p>
          <a:p>
            <a:endParaRPr lang="en-US" dirty="0"/>
          </a:p>
        </p:txBody>
      </p:sp>
      <p:sp>
        <p:nvSpPr>
          <p:cNvPr id="3" name="Title 2"/>
          <p:cNvSpPr>
            <a:spLocks noGrp="1"/>
          </p:cNvSpPr>
          <p:nvPr>
            <p:ph type="title"/>
          </p:nvPr>
        </p:nvSpPr>
        <p:spPr/>
        <p:txBody>
          <a:bodyPr/>
          <a:lstStyle/>
          <a:p>
            <a:r>
              <a:rPr lang="en-US" dirty="0"/>
              <a:t>Lost away from the manifold? </a:t>
            </a:r>
          </a:p>
        </p:txBody>
      </p:sp>
      <p:pic>
        <p:nvPicPr>
          <p:cNvPr id="4" name="Picture 3"/>
          <p:cNvPicPr>
            <a:picLocks noChangeAspect="1"/>
          </p:cNvPicPr>
          <p:nvPr/>
        </p:nvPicPr>
        <p:blipFill>
          <a:blip r:embed="rId2"/>
          <a:stretch>
            <a:fillRect/>
          </a:stretch>
        </p:blipFill>
        <p:spPr>
          <a:xfrm>
            <a:off x="2470897" y="1134558"/>
            <a:ext cx="3771900" cy="2501900"/>
          </a:xfrm>
          <a:prstGeom prst="rect">
            <a:avLst/>
          </a:prstGeom>
        </p:spPr>
      </p:pic>
    </p:spTree>
    <p:extLst>
      <p:ext uri="{BB962C8B-B14F-4D97-AF65-F5344CB8AC3E}">
        <p14:creationId xmlns:p14="http://schemas.microsoft.com/office/powerpoint/2010/main" val="1331269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Train the neural network to walk back from several steps away</a:t>
                </a:r>
              </a:p>
              <a:p>
                <a:r>
                  <a:rPr lang="en-US" dirty="0"/>
                  <a:t>Create longer range corruption processes using the original corruption process</a:t>
                </a:r>
              </a:p>
              <a:p>
                <a:r>
                  <a:rPr lang="en-US" dirty="0"/>
                  <a:t>Sample a second step </a:t>
                </a:r>
                <a14:m>
                  <m:oMath xmlns:m="http://schemas.openxmlformats.org/officeDocument/2006/math">
                    <m:r>
                      <m:rPr>
                        <m:sty m:val="p"/>
                      </m:rPr>
                      <a:rPr lang="en-US">
                        <a:latin typeface="Cambria Math" charset="0"/>
                      </a:rPr>
                      <m:t>C</m:t>
                    </m:r>
                    <m:r>
                      <a:rPr lang="en-US">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 </m:t>
                    </m:r>
                    <m:r>
                      <m:rPr>
                        <m:nor/>
                      </m:rPr>
                      <a:rPr lang="en-US" dirty="0"/>
                      <m:t>̃</m:t>
                    </m:r>
                    <m:r>
                      <a:rPr lang="en-US" b="0" i="1" dirty="0" smtClean="0">
                        <a:latin typeface="Cambria Math" charset="0"/>
                      </a:rPr>
                      <m:t>,</m:t>
                    </m:r>
                    <m:acc>
                      <m:accPr>
                        <m:chr m:val="̃"/>
                        <m:ctrlPr>
                          <a:rPr lang="en-US" i="1" smtClean="0">
                            <a:latin typeface="Cambria Math" panose="02040503050406030204" pitchFamily="18" charset="0"/>
                          </a:rPr>
                        </m:ctrlPr>
                      </m:accPr>
                      <m:e>
                        <m:r>
                          <a:rPr lang="en-US" i="1">
                            <a:latin typeface="Cambria Math" charset="0"/>
                          </a:rPr>
                          <m:t>𝑋</m:t>
                        </m:r>
                      </m:e>
                    </m:acc>
                  </m:oMath>
                </a14:m>
                <a:r>
                  <a:rPr lang="en-US" dirty="0"/>
                  <a:t>)</a:t>
                </a:r>
              </a:p>
              <a:p>
                <a:r>
                  <a:rPr lang="en-US" dirty="0"/>
                  <a:t>Add the training sample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 </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𝑋</m:t>
                        </m:r>
                      </m:e>
                    </m:acc>
                  </m:oMath>
                </a14:m>
                <a:r>
                  <a:rPr lang="en-US" dirty="0"/>
                  <a:t>) to the training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Walkback</a:t>
            </a:r>
            <a:r>
              <a:rPr lang="en-US" dirty="0"/>
              <a:t> training</a:t>
            </a:r>
          </a:p>
        </p:txBody>
      </p:sp>
      <p:pic>
        <p:nvPicPr>
          <p:cNvPr id="5" name="Picture 4"/>
          <p:cNvPicPr>
            <a:picLocks noChangeAspect="1"/>
          </p:cNvPicPr>
          <p:nvPr/>
        </p:nvPicPr>
        <p:blipFill>
          <a:blip r:embed="rId3"/>
          <a:stretch>
            <a:fillRect/>
          </a:stretch>
        </p:blipFill>
        <p:spPr>
          <a:xfrm>
            <a:off x="0" y="4205109"/>
            <a:ext cx="8563087" cy="1971854"/>
          </a:xfrm>
          <a:prstGeom prst="rect">
            <a:avLst/>
          </a:prstGeom>
        </p:spPr>
      </p:pic>
      <p:sp>
        <p:nvSpPr>
          <p:cNvPr id="6" name="TextBox 5"/>
          <p:cNvSpPr txBox="1"/>
          <p:nvPr/>
        </p:nvSpPr>
        <p:spPr>
          <a:xfrm>
            <a:off x="516367" y="6271708"/>
            <a:ext cx="1932580" cy="369332"/>
          </a:xfrm>
          <a:prstGeom prst="rect">
            <a:avLst/>
          </a:prstGeom>
          <a:noFill/>
        </p:spPr>
        <p:txBody>
          <a:bodyPr wrap="none" rtlCol="0">
            <a:spAutoFit/>
          </a:bodyPr>
          <a:lstStyle/>
          <a:p>
            <a:r>
              <a:rPr lang="en-US" dirty="0"/>
              <a:t>Without </a:t>
            </a:r>
            <a:r>
              <a:rPr lang="en-US" dirty="0" err="1"/>
              <a:t>walkback</a:t>
            </a:r>
            <a:r>
              <a:rPr lang="en-US" dirty="0"/>
              <a:t> </a:t>
            </a:r>
          </a:p>
        </p:txBody>
      </p:sp>
      <p:sp>
        <p:nvSpPr>
          <p:cNvPr id="7" name="TextBox 6"/>
          <p:cNvSpPr txBox="1"/>
          <p:nvPr/>
        </p:nvSpPr>
        <p:spPr>
          <a:xfrm>
            <a:off x="5251525" y="6186733"/>
            <a:ext cx="1611980" cy="369332"/>
          </a:xfrm>
          <a:prstGeom prst="rect">
            <a:avLst/>
          </a:prstGeom>
          <a:noFill/>
        </p:spPr>
        <p:txBody>
          <a:bodyPr wrap="none" rtlCol="0">
            <a:spAutoFit/>
          </a:bodyPr>
          <a:lstStyle/>
          <a:p>
            <a:r>
              <a:rPr lang="en-US" dirty="0"/>
              <a:t>With </a:t>
            </a:r>
            <a:r>
              <a:rPr lang="en-US" dirty="0" err="1"/>
              <a:t>walkback</a:t>
            </a:r>
            <a:r>
              <a:rPr lang="en-US" dirty="0"/>
              <a:t> </a:t>
            </a:r>
          </a:p>
        </p:txBody>
      </p:sp>
    </p:spTree>
    <p:extLst>
      <p:ext uri="{BB962C8B-B14F-4D97-AF65-F5344CB8AC3E}">
        <p14:creationId xmlns:p14="http://schemas.microsoft.com/office/powerpoint/2010/main" val="2295872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r>
                  <a:rPr lang="en-US" dirty="0"/>
                  <a:t>This way of training actually trains the DAE to estimate a conditional probability distribution </a:t>
                </a:r>
                <a14:m>
                  <m:oMath xmlns:m="http://schemas.openxmlformats.org/officeDocument/2006/math">
                    <m:r>
                      <m:rPr>
                        <m:sty m:val="p"/>
                      </m:rPr>
                      <a:rPr lang="en-US" dirty="0" smtClean="0">
                        <a:latin typeface="Cambria Math" charset="0"/>
                      </a:rPr>
                      <m:t>P</m:t>
                    </m:r>
                    <m:r>
                      <a:rPr lang="en-US">
                        <a:latin typeface="Cambria Math" charset="0"/>
                      </a:rPr>
                      <m:t>(</m:t>
                    </m:r>
                    <m:r>
                      <m:rPr>
                        <m:sty m:val="p"/>
                      </m:rPr>
                      <a:rPr lang="en-US" b="0" i="0" smtClean="0">
                        <a:latin typeface="Cambria Math" charset="0"/>
                      </a:rPr>
                      <m:t>X</m:t>
                    </m:r>
                    <m:r>
                      <a:rPr lang="en-US" b="0" i="0" smtClean="0">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oMath>
                </a14:m>
                <a:r>
                  <a:rPr lang="en-US" dirty="0"/>
                  <a:t>)</a:t>
                </a:r>
              </a:p>
              <a:p>
                <a:r>
                  <a:rPr lang="en-US" dirty="0"/>
                  <a:t>[</a:t>
                </a:r>
                <a:r>
                  <a:rPr lang="en-US" dirty="0" err="1"/>
                  <a:t>Bengio</a:t>
                </a:r>
                <a:r>
                  <a:rPr lang="en-US" dirty="0"/>
                  <a:t> et al. 2013] show that a consistent estimator of P(X), i.e. distribution of the training example can be recovered by alternating sampling from the corruption process. </a:t>
                </a:r>
                <a14:m>
                  <m:oMath xmlns:m="http://schemas.openxmlformats.org/officeDocument/2006/math">
                    <m:r>
                      <m:rPr>
                        <m:sty m:val="p"/>
                      </m:rPr>
                      <a:rPr lang="en-US">
                        <a:latin typeface="Cambria Math" charset="0"/>
                      </a:rPr>
                      <m:t>C</m:t>
                    </m:r>
                    <m:r>
                      <a:rPr lang="en-US">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oMath>
                </a14:m>
                <a:r>
                  <a:rPr lang="en-US" dirty="0"/>
                  <a:t>,X) and the </a:t>
                </a:r>
                <a:r>
                  <a:rPr lang="en-US" dirty="0" err="1"/>
                  <a:t>denoising</a:t>
                </a:r>
                <a:r>
                  <a:rPr lang="en-US" dirty="0"/>
                  <a:t> process </a:t>
                </a:r>
                <a14:m>
                  <m:oMath xmlns:m="http://schemas.openxmlformats.org/officeDocument/2006/math">
                    <m:r>
                      <m:rPr>
                        <m:sty m:val="p"/>
                      </m:rPr>
                      <a:rPr lang="en-US" dirty="0">
                        <a:latin typeface="Cambria Math" charset="0"/>
                      </a:rPr>
                      <m:t>P</m:t>
                    </m:r>
                    <m:r>
                      <a:rPr lang="en-US">
                        <a:latin typeface="Cambria Math" charset="0"/>
                      </a:rPr>
                      <m:t>(</m:t>
                    </m:r>
                    <m:r>
                      <m:rPr>
                        <m:sty m:val="p"/>
                      </m:rPr>
                      <a:rPr lang="en-US">
                        <a:latin typeface="Cambria Math" charset="0"/>
                      </a:rPr>
                      <m:t>X</m:t>
                    </m:r>
                    <m:r>
                      <a:rPr lang="en-US">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oMath>
                </a14:m>
                <a:r>
                  <a:rPr lang="en-US" dirty="0"/>
                  <a:t>)</a:t>
                </a:r>
              </a:p>
              <a:p>
                <a:r>
                  <a:rPr lang="en-US" dirty="0"/>
                  <a:t>Turns out that learning a conditional distribution is a lot simpler than learning the joint distribution!  </a:t>
                </a:r>
              </a:p>
              <a:p>
                <a:pPr lvl="1"/>
                <a:r>
                  <a:rPr lang="en-US" dirty="0"/>
                  <a:t>This idea is used in style transfer and other places</a:t>
                </a:r>
              </a:p>
              <a:p>
                <a:r>
                  <a:rPr lang="en-US" dirty="0"/>
                  <a:t>A conditional distribution can just be a Gaussian or something simple, but this alternation allows convergence towards the joint distribution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281" b="-3341"/>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Trains the DAE to estimate conditional </a:t>
            </a:r>
          </a:p>
        </p:txBody>
      </p:sp>
    </p:spTree>
    <p:extLst>
      <p:ext uri="{BB962C8B-B14F-4D97-AF65-F5344CB8AC3E}">
        <p14:creationId xmlns:p14="http://schemas.microsoft.com/office/powerpoint/2010/main" val="1788531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C6D973-D2E3-C042-943C-1E782E3CB6BE}"/>
              </a:ext>
            </a:extLst>
          </p:cNvPr>
          <p:cNvSpPr>
            <a:spLocks noGrp="1"/>
          </p:cNvSpPr>
          <p:nvPr>
            <p:ph idx="1"/>
          </p:nvPr>
        </p:nvSpPr>
        <p:spPr/>
        <p:txBody>
          <a:bodyPr/>
          <a:lstStyle/>
          <a:p>
            <a:r>
              <a:rPr lang="en-US" dirty="0"/>
              <a:t>Data generation process is very slow</a:t>
            </a:r>
          </a:p>
          <a:p>
            <a:r>
              <a:rPr lang="en-US" dirty="0"/>
              <a:t>Its like taking a slow walk through the data</a:t>
            </a:r>
          </a:p>
          <a:p>
            <a:r>
              <a:rPr lang="en-US" dirty="0"/>
              <a:t>May not span the space </a:t>
            </a:r>
          </a:p>
          <a:p>
            <a:r>
              <a:rPr lang="en-US" dirty="0"/>
              <a:t>Not penalized to generate the distribution</a:t>
            </a:r>
          </a:p>
        </p:txBody>
      </p:sp>
      <p:sp>
        <p:nvSpPr>
          <p:cNvPr id="3" name="Title 2">
            <a:extLst>
              <a:ext uri="{FF2B5EF4-FFF2-40B4-BE49-F238E27FC236}">
                <a16:creationId xmlns:a16="http://schemas.microsoft.com/office/drawing/2014/main" id="{2E4241E5-9C61-9943-9DE9-64C46D54F4CE}"/>
              </a:ext>
            </a:extLst>
          </p:cNvPr>
          <p:cNvSpPr>
            <a:spLocks noGrp="1"/>
          </p:cNvSpPr>
          <p:nvPr>
            <p:ph type="title"/>
          </p:nvPr>
        </p:nvSpPr>
        <p:spPr/>
        <p:txBody>
          <a:bodyPr/>
          <a:lstStyle/>
          <a:p>
            <a:r>
              <a:rPr lang="en-US" dirty="0"/>
              <a:t>Issue with this AE</a:t>
            </a:r>
          </a:p>
        </p:txBody>
      </p:sp>
    </p:spTree>
    <p:extLst>
      <p:ext uri="{BB962C8B-B14F-4D97-AF65-F5344CB8AC3E}">
        <p14:creationId xmlns:p14="http://schemas.microsoft.com/office/powerpoint/2010/main" val="2118569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1D13C-4512-5B4F-8633-924A04FA71B7}"/>
              </a:ext>
            </a:extLst>
          </p:cNvPr>
          <p:cNvSpPr>
            <a:spLocks noGrp="1"/>
          </p:cNvSpPr>
          <p:nvPr>
            <p:ph type="title"/>
          </p:nvPr>
        </p:nvSpPr>
        <p:spPr/>
        <p:txBody>
          <a:bodyPr>
            <a:normAutofit/>
          </a:bodyPr>
          <a:lstStyle/>
          <a:p>
            <a:r>
              <a:rPr lang="en-US" dirty="0"/>
              <a:t>SCVI</a:t>
            </a:r>
          </a:p>
        </p:txBody>
      </p:sp>
      <p:pic>
        <p:nvPicPr>
          <p:cNvPr id="5" name="Picture 4">
            <a:extLst>
              <a:ext uri="{FF2B5EF4-FFF2-40B4-BE49-F238E27FC236}">
                <a16:creationId xmlns:a16="http://schemas.microsoft.com/office/drawing/2014/main" id="{CABF0BA2-37E8-0C45-9E08-D4D2A0336174}"/>
              </a:ext>
            </a:extLst>
          </p:cNvPr>
          <p:cNvPicPr>
            <a:picLocks noChangeAspect="1"/>
          </p:cNvPicPr>
          <p:nvPr/>
        </p:nvPicPr>
        <p:blipFill>
          <a:blip r:embed="rId2"/>
          <a:stretch>
            <a:fillRect/>
          </a:stretch>
        </p:blipFill>
        <p:spPr>
          <a:xfrm>
            <a:off x="348433" y="1594658"/>
            <a:ext cx="7694778" cy="2960716"/>
          </a:xfrm>
          <a:prstGeom prst="rect">
            <a:avLst/>
          </a:prstGeom>
        </p:spPr>
      </p:pic>
    </p:spTree>
    <p:extLst>
      <p:ext uri="{BB962C8B-B14F-4D97-AF65-F5344CB8AC3E}">
        <p14:creationId xmlns:p14="http://schemas.microsoft.com/office/powerpoint/2010/main" val="1173670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5F564-98F0-D044-856C-711B804F0823}"/>
              </a:ext>
            </a:extLst>
          </p:cNvPr>
          <p:cNvSpPr>
            <a:spLocks noGrp="1"/>
          </p:cNvSpPr>
          <p:nvPr>
            <p:ph type="title"/>
          </p:nvPr>
        </p:nvSpPr>
        <p:spPr/>
        <p:txBody>
          <a:bodyPr/>
          <a:lstStyle/>
          <a:p>
            <a:r>
              <a:rPr lang="en-US" dirty="0"/>
              <a:t>Generative Process Model</a:t>
            </a:r>
          </a:p>
        </p:txBody>
      </p:sp>
      <p:pic>
        <p:nvPicPr>
          <p:cNvPr id="4" name="Picture 3">
            <a:extLst>
              <a:ext uri="{FF2B5EF4-FFF2-40B4-BE49-F238E27FC236}">
                <a16:creationId xmlns:a16="http://schemas.microsoft.com/office/drawing/2014/main" id="{ABD98DC3-946D-E445-8B04-2BE127CE67A9}"/>
              </a:ext>
            </a:extLst>
          </p:cNvPr>
          <p:cNvPicPr>
            <a:picLocks noChangeAspect="1"/>
          </p:cNvPicPr>
          <p:nvPr/>
        </p:nvPicPr>
        <p:blipFill>
          <a:blip r:embed="rId2"/>
          <a:stretch>
            <a:fillRect/>
          </a:stretch>
        </p:blipFill>
        <p:spPr>
          <a:xfrm>
            <a:off x="0" y="1807056"/>
            <a:ext cx="9144000" cy="3243887"/>
          </a:xfrm>
          <a:prstGeom prst="rect">
            <a:avLst/>
          </a:prstGeom>
        </p:spPr>
      </p:pic>
    </p:spTree>
    <p:extLst>
      <p:ext uri="{BB962C8B-B14F-4D97-AF65-F5344CB8AC3E}">
        <p14:creationId xmlns:p14="http://schemas.microsoft.com/office/powerpoint/2010/main" val="467292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19D26-7D6E-7346-B0E8-2BEFACF86FBA}"/>
              </a:ext>
            </a:extLst>
          </p:cNvPr>
          <p:cNvPicPr>
            <a:picLocks noChangeAspect="1"/>
          </p:cNvPicPr>
          <p:nvPr/>
        </p:nvPicPr>
        <p:blipFill>
          <a:blip r:embed="rId2"/>
          <a:stretch>
            <a:fillRect/>
          </a:stretch>
        </p:blipFill>
        <p:spPr>
          <a:xfrm>
            <a:off x="0" y="800626"/>
            <a:ext cx="9144000" cy="5256747"/>
          </a:xfrm>
          <a:prstGeom prst="rect">
            <a:avLst/>
          </a:prstGeom>
        </p:spPr>
      </p:pic>
    </p:spTree>
    <p:extLst>
      <p:ext uri="{BB962C8B-B14F-4D97-AF65-F5344CB8AC3E}">
        <p14:creationId xmlns:p14="http://schemas.microsoft.com/office/powerpoint/2010/main" val="2473006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02767-2F7D-A740-AA9F-1E94E6E562A8}"/>
              </a:ext>
            </a:extLst>
          </p:cNvPr>
          <p:cNvPicPr>
            <a:picLocks noChangeAspect="1"/>
          </p:cNvPicPr>
          <p:nvPr/>
        </p:nvPicPr>
        <p:blipFill>
          <a:blip r:embed="rId2"/>
          <a:stretch>
            <a:fillRect/>
          </a:stretch>
        </p:blipFill>
        <p:spPr>
          <a:xfrm>
            <a:off x="0" y="549398"/>
            <a:ext cx="9144000" cy="5759204"/>
          </a:xfrm>
          <a:prstGeom prst="rect">
            <a:avLst/>
          </a:prstGeom>
        </p:spPr>
      </p:pic>
      <p:pic>
        <p:nvPicPr>
          <p:cNvPr id="5" name="Picture 4">
            <a:extLst>
              <a:ext uri="{FF2B5EF4-FFF2-40B4-BE49-F238E27FC236}">
                <a16:creationId xmlns:a16="http://schemas.microsoft.com/office/drawing/2014/main" id="{2D10BDDE-0B6C-3548-BF75-C740A7C64FF8}"/>
              </a:ext>
            </a:extLst>
          </p:cNvPr>
          <p:cNvPicPr>
            <a:picLocks noChangeAspect="1"/>
          </p:cNvPicPr>
          <p:nvPr/>
        </p:nvPicPr>
        <p:blipFill>
          <a:blip r:embed="rId3"/>
          <a:stretch>
            <a:fillRect/>
          </a:stretch>
        </p:blipFill>
        <p:spPr>
          <a:xfrm>
            <a:off x="0" y="783245"/>
            <a:ext cx="9144000" cy="5291509"/>
          </a:xfrm>
          <a:prstGeom prst="rect">
            <a:avLst/>
          </a:prstGeom>
        </p:spPr>
      </p:pic>
    </p:spTree>
    <p:extLst>
      <p:ext uri="{BB962C8B-B14F-4D97-AF65-F5344CB8AC3E}">
        <p14:creationId xmlns:p14="http://schemas.microsoft.com/office/powerpoint/2010/main" val="183173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0" y="193963"/>
            <a:ext cx="8391644" cy="798991"/>
          </a:xfrm>
        </p:spPr>
        <p:txBody>
          <a:bodyPr>
            <a:normAutofit/>
          </a:bodyPr>
          <a:lstStyle/>
          <a:p>
            <a:r>
              <a:rPr lang="en-US" dirty="0"/>
              <a:t>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1217891" y="4591934"/>
            <a:ext cx="466185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4903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6148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1711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Reading Blogs</a:t>
            </a:r>
          </a:p>
        </p:txBody>
      </p:sp>
      <p:sp>
        <p:nvSpPr>
          <p:cNvPr id="3" name="Rectangle 2"/>
          <p:cNvSpPr/>
          <p:nvPr/>
        </p:nvSpPr>
        <p:spPr>
          <a:xfrm>
            <a:off x="748748" y="1840900"/>
            <a:ext cx="4572000" cy="2862322"/>
          </a:xfrm>
          <a:prstGeom prst="rect">
            <a:avLst/>
          </a:prstGeom>
        </p:spPr>
        <p:txBody>
          <a:bodyPr>
            <a:spAutoFit/>
          </a:bodyPr>
          <a:lstStyle/>
          <a:p>
            <a:endParaRPr lang="en-US" dirty="0">
              <a:hlinkClick r:id="rId2"/>
            </a:endParaRPr>
          </a:p>
          <a:p>
            <a:r>
              <a:rPr lang="en-US" dirty="0">
                <a:hlinkClick r:id="rId2"/>
              </a:rPr>
              <a:t>https://towardsdatascience.com/intuitively-understanding-variational-autoencoders-1bfe67eb5daf</a:t>
            </a:r>
            <a:endParaRPr lang="en-US" dirty="0"/>
          </a:p>
          <a:p>
            <a:endParaRPr lang="en-US" dirty="0"/>
          </a:p>
          <a:p>
            <a:r>
              <a:rPr lang="en-US" dirty="0">
                <a:hlinkClick r:id="rId3"/>
              </a:rPr>
              <a:t>https://jaan.io/what-is-variational-autoencoder-vae-tutorial/</a:t>
            </a:r>
            <a:endParaRPr lang="en-US" dirty="0"/>
          </a:p>
          <a:p>
            <a:endParaRPr lang="en-US" dirty="0"/>
          </a:p>
          <a:p>
            <a:r>
              <a:rPr lang="en-US" dirty="0" err="1"/>
              <a:t>Goodfellow</a:t>
            </a:r>
            <a:r>
              <a:rPr lang="en-US" dirty="0"/>
              <a:t> et al. Chapter 20 </a:t>
            </a:r>
          </a:p>
          <a:p>
            <a:endParaRPr lang="en-US" dirty="0"/>
          </a:p>
        </p:txBody>
      </p:sp>
    </p:spTree>
    <p:extLst>
      <p:ext uri="{BB962C8B-B14F-4D97-AF65-F5344CB8AC3E}">
        <p14:creationId xmlns:p14="http://schemas.microsoft.com/office/powerpoint/2010/main" val="207110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5622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6150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5881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Variational Bayes (Detour)</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245806" y="1064871"/>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2606072" y="1428811"/>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47022" y="3950170"/>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1206500" y="5751342"/>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3008670" y="2248992"/>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p:txBody>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778157" y="1859987"/>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720533" y="3157392"/>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2CBE82-CBDF-5349-9507-32B9A21379E3}"/>
              </a:ext>
            </a:extLst>
          </p:cNvPr>
          <p:cNvSpPr>
            <a:spLocks noGrp="1"/>
          </p:cNvSpPr>
          <p:nvPr>
            <p:ph type="title"/>
          </p:nvPr>
        </p:nvSpPr>
        <p:spPr/>
        <p:txBody>
          <a:bodyPr/>
          <a:lstStyle/>
          <a:p>
            <a:r>
              <a:rPr lang="en-US" dirty="0"/>
              <a:t>VAEs </a:t>
            </a:r>
          </a:p>
        </p:txBody>
      </p:sp>
      <p:pic>
        <p:nvPicPr>
          <p:cNvPr id="4" name="Picture 3">
            <a:extLst>
              <a:ext uri="{FF2B5EF4-FFF2-40B4-BE49-F238E27FC236}">
                <a16:creationId xmlns:a16="http://schemas.microsoft.com/office/drawing/2014/main" id="{816A5835-85D2-014F-BC58-0319F1F8937C}"/>
              </a:ext>
            </a:extLst>
          </p:cNvPr>
          <p:cNvPicPr>
            <a:picLocks noChangeAspect="1"/>
          </p:cNvPicPr>
          <p:nvPr/>
        </p:nvPicPr>
        <p:blipFill>
          <a:blip r:embed="rId2"/>
          <a:stretch>
            <a:fillRect/>
          </a:stretch>
        </p:blipFill>
        <p:spPr>
          <a:xfrm>
            <a:off x="0" y="1351935"/>
            <a:ext cx="9144000" cy="4154129"/>
          </a:xfrm>
          <a:prstGeom prst="rect">
            <a:avLst/>
          </a:prstGeom>
        </p:spPr>
      </p:pic>
    </p:spTree>
    <p:extLst>
      <p:ext uri="{BB962C8B-B14F-4D97-AF65-F5344CB8AC3E}">
        <p14:creationId xmlns:p14="http://schemas.microsoft.com/office/powerpoint/2010/main" val="51860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blipFill>
                <a:blip r:embed="rId2"/>
                <a:stretch>
                  <a:fillRect l="-1295" t="-223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342900" y="2755900"/>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208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12899</TotalTime>
  <Words>1198</Words>
  <Application>Microsoft Macintosh PowerPoint</Application>
  <PresentationFormat>On-screen Show (4:3)</PresentationFormat>
  <Paragraphs>187</Paragraphs>
  <Slides>40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VAEs and data generation</vt:lpstr>
      <vt:lpstr>Recall</vt:lpstr>
      <vt:lpstr>VAEs and Variational Inference </vt:lpstr>
      <vt:lpstr>VAEs and Variational Inference </vt:lpstr>
      <vt:lpstr>Basic Idea of VAEs</vt:lpstr>
      <vt:lpstr>Variational Bayes (Detour)</vt:lpstr>
      <vt:lpstr>Variational Bayes Continued</vt:lpstr>
      <vt:lpstr>VAEs </vt:lpstr>
      <vt:lpstr>Autoencoding Variational Bayes</vt:lpstr>
      <vt:lpstr>Autoencoding Variational Bayes</vt:lpstr>
      <vt:lpstr>Autoencoding Variational Bayes</vt:lpstr>
      <vt:lpstr>Autoencoding Variational Bayes</vt:lpstr>
      <vt:lpstr>Data Generation with Autoencoders</vt:lpstr>
      <vt:lpstr>Variational Autoencoders (VAEs)</vt:lpstr>
      <vt:lpstr>Why not regular autoencoders?</vt:lpstr>
      <vt:lpstr>Latent Space Not Optimal for Generation</vt:lpstr>
      <vt:lpstr>Variational Autoencoders (VAEs)</vt:lpstr>
      <vt:lpstr>Variational Autoencoders (VAEs)</vt:lpstr>
      <vt:lpstr>Variational Autoencoders (VAEs)</vt:lpstr>
      <vt:lpstr>Variational Autoencoders (VAEs)</vt:lpstr>
      <vt:lpstr>VAEs Revisited- Want Dense Middle Layer</vt:lpstr>
      <vt:lpstr>Designed for Sampling</vt:lpstr>
      <vt:lpstr>Sampling a vector in latent space</vt:lpstr>
      <vt:lpstr>Discouraging Clusters</vt:lpstr>
      <vt:lpstr>KL Divergence Penalty</vt:lpstr>
      <vt:lpstr>Loss Function of VAE</vt:lpstr>
      <vt:lpstr>KL+Reconstruction Loss</vt:lpstr>
      <vt:lpstr>Training a VAE with sampling </vt:lpstr>
      <vt:lpstr>Example</vt:lpstr>
      <vt:lpstr>Sampling from latent space</vt:lpstr>
      <vt:lpstr>Can we modify a regular autoencoder for generation?</vt:lpstr>
      <vt:lpstr>Lost away from the manifold? </vt:lpstr>
      <vt:lpstr>Walkback training</vt:lpstr>
      <vt:lpstr>Trains the DAE to estimate conditional </vt:lpstr>
      <vt:lpstr>Issue with this AE</vt:lpstr>
      <vt:lpstr>SCVI</vt:lpstr>
      <vt:lpstr>Generative Process Model</vt:lpstr>
      <vt:lpstr>PowerPoint Presentation</vt:lpstr>
      <vt:lpstr>PowerPoint Presentation</vt:lpstr>
      <vt:lpstr>Suggested Reading Blogs</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 Xu</cp:lastModifiedBy>
  <cp:revision>225</cp:revision>
  <dcterms:created xsi:type="dcterms:W3CDTF">2018-01-19T01:41:57Z</dcterms:created>
  <dcterms:modified xsi:type="dcterms:W3CDTF">2022-03-12T21:28:52Z</dcterms:modified>
</cp:coreProperties>
</file>